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2.xml" ContentType="application/vnd.openxmlformats-officedocument.themeOverride+xml"/>
  <Override PartName="/ppt/tags/tag5.xml" ContentType="application/vnd.openxmlformats-officedocument.presentationml.tags+xml"/>
  <Override PartName="/ppt/theme/themeOverride3.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media/image7.jpg" ContentType="image/jpeg"/>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media/image1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347" r:id="rId2"/>
    <p:sldId id="348" r:id="rId3"/>
    <p:sldId id="421" r:id="rId4"/>
    <p:sldId id="349" r:id="rId5"/>
    <p:sldId id="441" r:id="rId6"/>
    <p:sldId id="440" r:id="rId7"/>
    <p:sldId id="442" r:id="rId8"/>
    <p:sldId id="443" r:id="rId9"/>
    <p:sldId id="444" r:id="rId10"/>
    <p:sldId id="445" r:id="rId11"/>
    <p:sldId id="446" r:id="rId12"/>
    <p:sldId id="370" r:id="rId13"/>
  </p:sldIdLst>
  <p:sldSz cx="12192000" cy="6858000"/>
  <p:notesSz cx="6858000" cy="9144000"/>
  <p:embeddedFontLst>
    <p:embeddedFont>
      <p:font typeface="Gilroy" charset="0"/>
      <p:regular r:id="rId16"/>
    </p:embeddedFont>
    <p:embeddedFont>
      <p:font typeface="Century Gothic" pitchFamily="34" charset="0"/>
      <p:regular r:id="rId17"/>
      <p:bold r:id="rId18"/>
      <p:italic r:id="rId19"/>
      <p:boldItalic r:id="rId20"/>
    </p:embeddedFont>
    <p:embeddedFont>
      <p:font typeface="SimSun" pitchFamily="2" charset="-122"/>
      <p:regular r:id="rId21"/>
    </p:embeddedFont>
    <p:embeddedFont>
      <p:font typeface="Arial Black" pitchFamily="34" charset="0"/>
      <p:bold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D5C3EF26-24B7-4CB6-ACC5-A9CC96F73EED}">
          <p14:sldIdLst>
            <p14:sldId id="347"/>
            <p14:sldId id="348"/>
            <p14:sldId id="421"/>
            <p14:sldId id="349"/>
            <p14:sldId id="441"/>
            <p14:sldId id="440"/>
            <p14:sldId id="442"/>
            <p14:sldId id="443"/>
            <p14:sldId id="444"/>
            <p14:sldId id="445"/>
            <p14:sldId id="446"/>
            <p14:sldId id="370"/>
          </p14:sldIdLst>
        </p14:section>
      </p14:sectionLst>
    </p:ext>
    <p:ext uri="{EFAFB233-063F-42B5-8137-9DF3F51BA10A}">
      <p15:sldGuideLst xmlns="" xmlns:p15="http://schemas.microsoft.com/office/powerpoint/2012/main">
        <p15:guide id="2" pos="3880" userDrawn="1">
          <p15:clr>
            <a:srgbClr val="A4A3A4"/>
          </p15:clr>
        </p15:guide>
        <p15:guide id="3" orient="horz" pos="24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5F5"/>
    <a:srgbClr val="F59563"/>
    <a:srgbClr val="F4F4F4"/>
    <a:srgbClr val="FBD0BB"/>
    <a:srgbClr val="7BAEEB"/>
    <a:srgbClr val="A86061"/>
    <a:srgbClr val="81B3E4"/>
    <a:srgbClr val="66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1" autoAdjust="0"/>
    <p:restoredTop sz="94638" autoAdjust="0"/>
  </p:normalViewPr>
  <p:slideViewPr>
    <p:cSldViewPr snapToGrid="0" showGuides="1">
      <p:cViewPr>
        <p:scale>
          <a:sx n="81" d="100"/>
          <a:sy n="81" d="100"/>
        </p:scale>
        <p:origin x="-330" y="156"/>
      </p:cViewPr>
      <p:guideLst>
        <p:guide orient="horz" pos="2423"/>
        <p:guide pos="3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Gilroy" panose="00000400000000000000" charset="0"/>
              <a:ea typeface="Gilroy" panose="000004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Gilroy" panose="00000400000000000000" charset="0"/>
                <a:ea typeface="Gilroy" panose="00000400000000000000" charset="0"/>
              </a:rPr>
              <a:t>2024/7/24</a:t>
            </a:fld>
            <a:endParaRPr lang="zh-CN" altLang="en-US">
              <a:latin typeface="Gilroy" panose="00000400000000000000" charset="0"/>
              <a:ea typeface="Gilroy" panose="000004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Gilroy" panose="00000400000000000000" charset="0"/>
              <a:ea typeface="Gilroy" panose="000004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Gilroy" panose="00000400000000000000" charset="0"/>
                <a:ea typeface="Gilroy" panose="00000400000000000000" charset="0"/>
              </a:rPr>
              <a:t>‹#›</a:t>
            </a:fld>
            <a:endParaRPr lang="zh-CN" altLang="en-US">
              <a:latin typeface="Gilroy" panose="00000400000000000000" charset="0"/>
              <a:ea typeface="Gilroy" panose="00000400000000000000" charset="0"/>
            </a:endParaRPr>
          </a:p>
        </p:txBody>
      </p:sp>
    </p:spTree>
    <p:extLst>
      <p:ext uri="{BB962C8B-B14F-4D97-AF65-F5344CB8AC3E}">
        <p14:creationId xmlns:p14="http://schemas.microsoft.com/office/powerpoint/2010/main" val="7247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ilroy" panose="00000400000000000000" charset="0"/>
                <a:ea typeface="Gilroy" panose="000004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ilroy" panose="00000400000000000000" charset="0"/>
                <a:ea typeface="Gilroy" panose="00000400000000000000" charset="0"/>
              </a:defRPr>
            </a:lvl1pPr>
          </a:lstStyle>
          <a:p>
            <a:fld id="{88B30F0F-2FCE-41B7-BA44-BA2C51150998}" type="datetimeFigureOut">
              <a:rPr lang="zh-CN" altLang="en-US" smtClean="0"/>
              <a:t>2024/7/24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ilroy" panose="00000400000000000000" charset="0"/>
                <a:ea typeface="Gilroy" panose="000004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ilroy" panose="00000400000000000000" charset="0"/>
                <a:ea typeface="Gilroy" panose="00000400000000000000" charset="0"/>
              </a:defRPr>
            </a:lvl1pPr>
          </a:lstStyle>
          <a:p>
            <a:fld id="{E87FBA69-B7CC-4FB5-995C-F38E4AC542A1}" type="slidenum">
              <a:rPr lang="zh-CN" altLang="en-US" smtClean="0"/>
              <a:t>‹#›</a:t>
            </a:fld>
            <a:endParaRPr lang="zh-CN" altLang="en-US"/>
          </a:p>
        </p:txBody>
      </p:sp>
    </p:spTree>
    <p:extLst>
      <p:ext uri="{BB962C8B-B14F-4D97-AF65-F5344CB8AC3E}">
        <p14:creationId xmlns:p14="http://schemas.microsoft.com/office/powerpoint/2010/main" val="338451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roy" panose="00000400000000000000" charset="0"/>
        <a:ea typeface="Gilroy" panose="00000400000000000000" charset="0"/>
        <a:cs typeface="+mn-cs"/>
      </a:defRPr>
    </a:lvl1pPr>
    <a:lvl2pPr marL="457200" algn="l" defTabSz="914400" rtl="0" eaLnBrk="1" latinLnBrk="0" hangingPunct="1">
      <a:defRPr sz="1200" kern="1200">
        <a:solidFill>
          <a:schemeClr val="tx1"/>
        </a:solidFill>
        <a:latin typeface="Gilroy" panose="00000400000000000000" charset="0"/>
        <a:ea typeface="Gilroy" panose="00000400000000000000" charset="0"/>
        <a:cs typeface="+mn-cs"/>
      </a:defRPr>
    </a:lvl2pPr>
    <a:lvl3pPr marL="914400" algn="l" defTabSz="914400" rtl="0" eaLnBrk="1" latinLnBrk="0" hangingPunct="1">
      <a:defRPr sz="1200" kern="1200">
        <a:solidFill>
          <a:schemeClr val="tx1"/>
        </a:solidFill>
        <a:latin typeface="Gilroy" panose="00000400000000000000" charset="0"/>
        <a:ea typeface="Gilroy" panose="00000400000000000000" charset="0"/>
        <a:cs typeface="+mn-cs"/>
      </a:defRPr>
    </a:lvl3pPr>
    <a:lvl4pPr marL="1371600" algn="l" defTabSz="914400" rtl="0" eaLnBrk="1" latinLnBrk="0" hangingPunct="1">
      <a:defRPr sz="1200" kern="1200">
        <a:solidFill>
          <a:schemeClr val="tx1"/>
        </a:solidFill>
        <a:latin typeface="Gilroy" panose="00000400000000000000" charset="0"/>
        <a:ea typeface="Gilroy" panose="00000400000000000000" charset="0"/>
        <a:cs typeface="+mn-cs"/>
      </a:defRPr>
    </a:lvl4pPr>
    <a:lvl5pPr marL="1828800" algn="l" defTabSz="914400" rtl="0" eaLnBrk="1" latinLnBrk="0" hangingPunct="1">
      <a:defRPr sz="1200" kern="1200">
        <a:solidFill>
          <a:schemeClr val="tx1"/>
        </a:solidFill>
        <a:latin typeface="Gilroy" panose="00000400000000000000" charset="0"/>
        <a:ea typeface="Gilroy" panose="00000400000000000000"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5581650" y="1125538"/>
            <a:ext cx="6059488" cy="3809998"/>
          </a:xfrm>
          <a:custGeom>
            <a:avLst/>
            <a:gdLst>
              <a:gd name="connsiteX0" fmla="*/ 158801 w 6059488"/>
              <a:gd name="connsiteY0" fmla="*/ 0 h 3809998"/>
              <a:gd name="connsiteX1" fmla="*/ 5900687 w 6059488"/>
              <a:gd name="connsiteY1" fmla="*/ 0 h 3809998"/>
              <a:gd name="connsiteX2" fmla="*/ 6059488 w 6059488"/>
              <a:gd name="connsiteY2" fmla="*/ 158801 h 3809998"/>
              <a:gd name="connsiteX3" fmla="*/ 6059488 w 6059488"/>
              <a:gd name="connsiteY3" fmla="*/ 3651197 h 3809998"/>
              <a:gd name="connsiteX4" fmla="*/ 5900687 w 6059488"/>
              <a:gd name="connsiteY4" fmla="*/ 3809998 h 3809998"/>
              <a:gd name="connsiteX5" fmla="*/ 158801 w 6059488"/>
              <a:gd name="connsiteY5" fmla="*/ 3809998 h 3809998"/>
              <a:gd name="connsiteX6" fmla="*/ 0 w 6059488"/>
              <a:gd name="connsiteY6" fmla="*/ 3651197 h 3809998"/>
              <a:gd name="connsiteX7" fmla="*/ 0 w 6059488"/>
              <a:gd name="connsiteY7" fmla="*/ 158801 h 3809998"/>
              <a:gd name="connsiteX8" fmla="*/ 158801 w 6059488"/>
              <a:gd name="connsiteY8" fmla="*/ 0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9488" h="3809998">
                <a:moveTo>
                  <a:pt x="158801" y="0"/>
                </a:moveTo>
                <a:lnTo>
                  <a:pt x="5900687" y="0"/>
                </a:lnTo>
                <a:cubicBezTo>
                  <a:pt x="5988390" y="0"/>
                  <a:pt x="6059488" y="71098"/>
                  <a:pt x="6059488" y="158801"/>
                </a:cubicBezTo>
                <a:lnTo>
                  <a:pt x="6059488" y="3651197"/>
                </a:lnTo>
                <a:cubicBezTo>
                  <a:pt x="6059488" y="3738900"/>
                  <a:pt x="5988390" y="3809998"/>
                  <a:pt x="5900687" y="3809998"/>
                </a:cubicBezTo>
                <a:lnTo>
                  <a:pt x="158801" y="3809998"/>
                </a:lnTo>
                <a:cubicBezTo>
                  <a:pt x="71098" y="3809998"/>
                  <a:pt x="0" y="3738900"/>
                  <a:pt x="0" y="3651197"/>
                </a:cubicBezTo>
                <a:lnTo>
                  <a:pt x="0" y="158801"/>
                </a:lnTo>
                <a:cubicBezTo>
                  <a:pt x="0" y="71098"/>
                  <a:pt x="71098" y="0"/>
                  <a:pt x="158801"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7372350" y="0"/>
            <a:ext cx="4819650" cy="6858000"/>
          </a:xfrm>
          <a:custGeom>
            <a:avLst/>
            <a:gdLst>
              <a:gd name="connsiteX0" fmla="*/ 0 w 4819650"/>
              <a:gd name="connsiteY0" fmla="*/ 0 h 6858000"/>
              <a:gd name="connsiteX1" fmla="*/ 4819650 w 4819650"/>
              <a:gd name="connsiteY1" fmla="*/ 0 h 6858000"/>
              <a:gd name="connsiteX2" fmla="*/ 4819650 w 4819650"/>
              <a:gd name="connsiteY2" fmla="*/ 6858000 h 6858000"/>
              <a:gd name="connsiteX3" fmla="*/ 0 w 48196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19650" h="6858000">
                <a:moveTo>
                  <a:pt x="0" y="0"/>
                </a:moveTo>
                <a:lnTo>
                  <a:pt x="4819650" y="0"/>
                </a:lnTo>
                <a:lnTo>
                  <a:pt x="4819650" y="6858000"/>
                </a:lnTo>
                <a:lnTo>
                  <a:pt x="0" y="6858000"/>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4499428"/>
            <a:ext cx="12192000" cy="2358571"/>
          </a:xfrm>
          <a:custGeom>
            <a:avLst/>
            <a:gdLst>
              <a:gd name="connsiteX0" fmla="*/ 0 w 12192000"/>
              <a:gd name="connsiteY0" fmla="*/ 0 h 2358571"/>
              <a:gd name="connsiteX1" fmla="*/ 12192000 w 12192000"/>
              <a:gd name="connsiteY1" fmla="*/ 0 h 2358571"/>
              <a:gd name="connsiteX2" fmla="*/ 12192000 w 12192000"/>
              <a:gd name="connsiteY2" fmla="*/ 2358571 h 2358571"/>
              <a:gd name="connsiteX3" fmla="*/ 0 w 12192000"/>
              <a:gd name="connsiteY3" fmla="*/ 2358571 h 2358571"/>
            </a:gdLst>
            <a:ahLst/>
            <a:cxnLst>
              <a:cxn ang="0">
                <a:pos x="connsiteX0" y="connsiteY0"/>
              </a:cxn>
              <a:cxn ang="0">
                <a:pos x="connsiteX1" y="connsiteY1"/>
              </a:cxn>
              <a:cxn ang="0">
                <a:pos x="connsiteX2" y="connsiteY2"/>
              </a:cxn>
              <a:cxn ang="0">
                <a:pos x="connsiteX3" y="connsiteY3"/>
              </a:cxn>
            </a:cxnLst>
            <a:rect l="l" t="t" r="r" b="b"/>
            <a:pathLst>
              <a:path w="12192000" h="2358571">
                <a:moveTo>
                  <a:pt x="0" y="0"/>
                </a:moveTo>
                <a:lnTo>
                  <a:pt x="12192000" y="0"/>
                </a:lnTo>
                <a:lnTo>
                  <a:pt x="12192000" y="2358571"/>
                </a:lnTo>
                <a:lnTo>
                  <a:pt x="0" y="2358571"/>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995562" y="3429000"/>
            <a:ext cx="1435383" cy="987034"/>
          </a:xfrm>
          <a:custGeom>
            <a:avLst/>
            <a:gdLst>
              <a:gd name="connsiteX0" fmla="*/ 132894 w 1435383"/>
              <a:gd name="connsiteY0" fmla="*/ 0 h 987034"/>
              <a:gd name="connsiteX1" fmla="*/ 1302489 w 1435383"/>
              <a:gd name="connsiteY1" fmla="*/ 0 h 987034"/>
              <a:gd name="connsiteX2" fmla="*/ 1435383 w 1435383"/>
              <a:gd name="connsiteY2" fmla="*/ 132894 h 987034"/>
              <a:gd name="connsiteX3" fmla="*/ 1435383 w 1435383"/>
              <a:gd name="connsiteY3" fmla="*/ 854140 h 987034"/>
              <a:gd name="connsiteX4" fmla="*/ 1302489 w 1435383"/>
              <a:gd name="connsiteY4" fmla="*/ 987034 h 987034"/>
              <a:gd name="connsiteX5" fmla="*/ 132894 w 1435383"/>
              <a:gd name="connsiteY5" fmla="*/ 987034 h 987034"/>
              <a:gd name="connsiteX6" fmla="*/ 0 w 1435383"/>
              <a:gd name="connsiteY6" fmla="*/ 854140 h 987034"/>
              <a:gd name="connsiteX7" fmla="*/ 0 w 1435383"/>
              <a:gd name="connsiteY7" fmla="*/ 132894 h 987034"/>
              <a:gd name="connsiteX8" fmla="*/ 132894 w 1435383"/>
              <a:gd name="connsiteY8" fmla="*/ 0 h 9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383" h="987034">
                <a:moveTo>
                  <a:pt x="132894" y="0"/>
                </a:moveTo>
                <a:lnTo>
                  <a:pt x="1302489" y="0"/>
                </a:lnTo>
                <a:cubicBezTo>
                  <a:pt x="1375884" y="0"/>
                  <a:pt x="1435383" y="59499"/>
                  <a:pt x="1435383" y="132894"/>
                </a:cubicBezTo>
                <a:lnTo>
                  <a:pt x="1435383" y="854140"/>
                </a:lnTo>
                <a:cubicBezTo>
                  <a:pt x="1435383" y="927535"/>
                  <a:pt x="1375884" y="987034"/>
                  <a:pt x="1302489" y="987034"/>
                </a:cubicBezTo>
                <a:lnTo>
                  <a:pt x="132894" y="987034"/>
                </a:lnTo>
                <a:cubicBezTo>
                  <a:pt x="59499" y="987034"/>
                  <a:pt x="0" y="927535"/>
                  <a:pt x="0" y="854140"/>
                </a:cubicBezTo>
                <a:lnTo>
                  <a:pt x="0" y="132894"/>
                </a:lnTo>
                <a:cubicBezTo>
                  <a:pt x="0" y="59499"/>
                  <a:pt x="59499" y="0"/>
                  <a:pt x="13289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382945" y="4586513"/>
            <a:ext cx="3048000" cy="1825385"/>
          </a:xfrm>
          <a:custGeom>
            <a:avLst/>
            <a:gdLst>
              <a:gd name="connsiteX0" fmla="*/ 91196 w 3048000"/>
              <a:gd name="connsiteY0" fmla="*/ 0 h 1825385"/>
              <a:gd name="connsiteX1" fmla="*/ 2956804 w 3048000"/>
              <a:gd name="connsiteY1" fmla="*/ 0 h 1825385"/>
              <a:gd name="connsiteX2" fmla="*/ 3048000 w 3048000"/>
              <a:gd name="connsiteY2" fmla="*/ 91196 h 1825385"/>
              <a:gd name="connsiteX3" fmla="*/ 3048000 w 3048000"/>
              <a:gd name="connsiteY3" fmla="*/ 1734189 h 1825385"/>
              <a:gd name="connsiteX4" fmla="*/ 2956804 w 3048000"/>
              <a:gd name="connsiteY4" fmla="*/ 1825385 h 1825385"/>
              <a:gd name="connsiteX5" fmla="*/ 91196 w 3048000"/>
              <a:gd name="connsiteY5" fmla="*/ 1825385 h 1825385"/>
              <a:gd name="connsiteX6" fmla="*/ 0 w 3048000"/>
              <a:gd name="connsiteY6" fmla="*/ 1734189 h 1825385"/>
              <a:gd name="connsiteX7" fmla="*/ 0 w 3048000"/>
              <a:gd name="connsiteY7" fmla="*/ 91196 h 1825385"/>
              <a:gd name="connsiteX8" fmla="*/ 91196 w 3048000"/>
              <a:gd name="connsiteY8" fmla="*/ 0 h 182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0" h="1825385">
                <a:moveTo>
                  <a:pt x="91196" y="0"/>
                </a:moveTo>
                <a:lnTo>
                  <a:pt x="2956804" y="0"/>
                </a:lnTo>
                <a:cubicBezTo>
                  <a:pt x="3007170" y="0"/>
                  <a:pt x="3048000" y="40830"/>
                  <a:pt x="3048000" y="91196"/>
                </a:cubicBezTo>
                <a:lnTo>
                  <a:pt x="3048000" y="1734189"/>
                </a:lnTo>
                <a:cubicBezTo>
                  <a:pt x="3048000" y="1784555"/>
                  <a:pt x="3007170" y="1825385"/>
                  <a:pt x="2956804" y="1825385"/>
                </a:cubicBezTo>
                <a:lnTo>
                  <a:pt x="91196" y="1825385"/>
                </a:lnTo>
                <a:cubicBezTo>
                  <a:pt x="40830" y="1825385"/>
                  <a:pt x="0" y="1784555"/>
                  <a:pt x="0" y="1734189"/>
                </a:cubicBezTo>
                <a:lnTo>
                  <a:pt x="0" y="91196"/>
                </a:lnTo>
                <a:cubicBezTo>
                  <a:pt x="0" y="40830"/>
                  <a:pt x="40830" y="0"/>
                  <a:pt x="91196"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633830" y="3146474"/>
            <a:ext cx="3007308" cy="1330312"/>
          </a:xfrm>
          <a:custGeom>
            <a:avLst/>
            <a:gdLst>
              <a:gd name="connsiteX0" fmla="*/ 147678 w 3007308"/>
              <a:gd name="connsiteY0" fmla="*/ 0 h 1330312"/>
              <a:gd name="connsiteX1" fmla="*/ 2859630 w 3007308"/>
              <a:gd name="connsiteY1" fmla="*/ 0 h 1330312"/>
              <a:gd name="connsiteX2" fmla="*/ 3007308 w 3007308"/>
              <a:gd name="connsiteY2" fmla="*/ 147678 h 1330312"/>
              <a:gd name="connsiteX3" fmla="*/ 3007308 w 3007308"/>
              <a:gd name="connsiteY3" fmla="*/ 1182634 h 1330312"/>
              <a:gd name="connsiteX4" fmla="*/ 2859630 w 3007308"/>
              <a:gd name="connsiteY4" fmla="*/ 1330312 h 1330312"/>
              <a:gd name="connsiteX5" fmla="*/ 147678 w 3007308"/>
              <a:gd name="connsiteY5" fmla="*/ 1330312 h 1330312"/>
              <a:gd name="connsiteX6" fmla="*/ 0 w 3007308"/>
              <a:gd name="connsiteY6" fmla="*/ 1182634 h 1330312"/>
              <a:gd name="connsiteX7" fmla="*/ 0 w 3007308"/>
              <a:gd name="connsiteY7" fmla="*/ 147678 h 1330312"/>
              <a:gd name="connsiteX8" fmla="*/ 147678 w 3007308"/>
              <a:gd name="connsiteY8" fmla="*/ 0 h 133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7308" h="1330312">
                <a:moveTo>
                  <a:pt x="147678" y="0"/>
                </a:moveTo>
                <a:lnTo>
                  <a:pt x="2859630" y="0"/>
                </a:lnTo>
                <a:cubicBezTo>
                  <a:pt x="2941190" y="0"/>
                  <a:pt x="3007308" y="66118"/>
                  <a:pt x="3007308" y="147678"/>
                </a:cubicBezTo>
                <a:lnTo>
                  <a:pt x="3007308" y="1182634"/>
                </a:lnTo>
                <a:cubicBezTo>
                  <a:pt x="3007308" y="1264194"/>
                  <a:pt x="2941190" y="1330312"/>
                  <a:pt x="2859630" y="1330312"/>
                </a:cubicBezTo>
                <a:lnTo>
                  <a:pt x="147678" y="1330312"/>
                </a:lnTo>
                <a:cubicBezTo>
                  <a:pt x="66118" y="1330312"/>
                  <a:pt x="0" y="1264194"/>
                  <a:pt x="0" y="1182634"/>
                </a:cubicBezTo>
                <a:lnTo>
                  <a:pt x="0" y="147678"/>
                </a:lnTo>
                <a:cubicBezTo>
                  <a:pt x="0" y="66118"/>
                  <a:pt x="66118" y="0"/>
                  <a:pt x="14767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3"/>
          </p:nvPr>
        </p:nvSpPr>
        <p:spPr>
          <a:xfrm>
            <a:off x="8633830" y="4677284"/>
            <a:ext cx="1255034" cy="749882"/>
          </a:xfrm>
          <a:custGeom>
            <a:avLst/>
            <a:gdLst>
              <a:gd name="connsiteX0" fmla="*/ 100964 w 1255034"/>
              <a:gd name="connsiteY0" fmla="*/ 0 h 749882"/>
              <a:gd name="connsiteX1" fmla="*/ 1154070 w 1255034"/>
              <a:gd name="connsiteY1" fmla="*/ 0 h 749882"/>
              <a:gd name="connsiteX2" fmla="*/ 1255034 w 1255034"/>
              <a:gd name="connsiteY2" fmla="*/ 100964 h 749882"/>
              <a:gd name="connsiteX3" fmla="*/ 1255034 w 1255034"/>
              <a:gd name="connsiteY3" fmla="*/ 648918 h 749882"/>
              <a:gd name="connsiteX4" fmla="*/ 1154070 w 1255034"/>
              <a:gd name="connsiteY4" fmla="*/ 749882 h 749882"/>
              <a:gd name="connsiteX5" fmla="*/ 100964 w 1255034"/>
              <a:gd name="connsiteY5" fmla="*/ 749882 h 749882"/>
              <a:gd name="connsiteX6" fmla="*/ 0 w 1255034"/>
              <a:gd name="connsiteY6" fmla="*/ 648918 h 749882"/>
              <a:gd name="connsiteX7" fmla="*/ 0 w 1255034"/>
              <a:gd name="connsiteY7" fmla="*/ 100964 h 749882"/>
              <a:gd name="connsiteX8" fmla="*/ 100964 w 1255034"/>
              <a:gd name="connsiteY8" fmla="*/ 0 h 74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034" h="749882">
                <a:moveTo>
                  <a:pt x="100964" y="0"/>
                </a:moveTo>
                <a:lnTo>
                  <a:pt x="1154070" y="0"/>
                </a:lnTo>
                <a:cubicBezTo>
                  <a:pt x="1209831" y="0"/>
                  <a:pt x="1255034" y="45203"/>
                  <a:pt x="1255034" y="100964"/>
                </a:cubicBezTo>
                <a:lnTo>
                  <a:pt x="1255034" y="648918"/>
                </a:lnTo>
                <a:cubicBezTo>
                  <a:pt x="1255034" y="704679"/>
                  <a:pt x="1209831" y="749882"/>
                  <a:pt x="1154070" y="749882"/>
                </a:cubicBezTo>
                <a:lnTo>
                  <a:pt x="100964" y="749882"/>
                </a:lnTo>
                <a:cubicBezTo>
                  <a:pt x="45203" y="749882"/>
                  <a:pt x="0" y="704679"/>
                  <a:pt x="0" y="648918"/>
                </a:cubicBezTo>
                <a:lnTo>
                  <a:pt x="0" y="100964"/>
                </a:lnTo>
                <a:cubicBezTo>
                  <a:pt x="0" y="45203"/>
                  <a:pt x="45203" y="0"/>
                  <a:pt x="100964"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97C79FE-DCC0-4620-A566-16CA7A0CE41F}" type="datetimeFigureOut">
              <a:rPr lang="zh-CN" altLang="en-US" smtClean="0"/>
              <a:t>2024/7/24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5A922F-1294-4387-9CB3-FCC8465D972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487887" y="1148162"/>
            <a:ext cx="5110246" cy="5089126"/>
          </a:xfrm>
          <a:custGeom>
            <a:avLst/>
            <a:gdLst>
              <a:gd name="connsiteX0" fmla="*/ 267637 w 5110246"/>
              <a:gd name="connsiteY0" fmla="*/ 0 h 5089126"/>
              <a:gd name="connsiteX1" fmla="*/ 4842609 w 5110246"/>
              <a:gd name="connsiteY1" fmla="*/ 0 h 5089126"/>
              <a:gd name="connsiteX2" fmla="*/ 5110246 w 5110246"/>
              <a:gd name="connsiteY2" fmla="*/ 267637 h 5089126"/>
              <a:gd name="connsiteX3" fmla="*/ 5110246 w 5110246"/>
              <a:gd name="connsiteY3" fmla="*/ 4821489 h 5089126"/>
              <a:gd name="connsiteX4" fmla="*/ 4842609 w 5110246"/>
              <a:gd name="connsiteY4" fmla="*/ 5089126 h 5089126"/>
              <a:gd name="connsiteX5" fmla="*/ 267637 w 5110246"/>
              <a:gd name="connsiteY5" fmla="*/ 5089126 h 5089126"/>
              <a:gd name="connsiteX6" fmla="*/ 0 w 5110246"/>
              <a:gd name="connsiteY6" fmla="*/ 4821489 h 5089126"/>
              <a:gd name="connsiteX7" fmla="*/ 0 w 5110246"/>
              <a:gd name="connsiteY7" fmla="*/ 267637 h 5089126"/>
              <a:gd name="connsiteX8" fmla="*/ 267637 w 5110246"/>
              <a:gd name="connsiteY8" fmla="*/ 0 h 508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246" h="5089126">
                <a:moveTo>
                  <a:pt x="267637" y="0"/>
                </a:moveTo>
                <a:lnTo>
                  <a:pt x="4842609" y="0"/>
                </a:lnTo>
                <a:cubicBezTo>
                  <a:pt x="4990421" y="0"/>
                  <a:pt x="5110246" y="119825"/>
                  <a:pt x="5110246" y="267637"/>
                </a:cubicBezTo>
                <a:lnTo>
                  <a:pt x="5110246" y="4821489"/>
                </a:lnTo>
                <a:cubicBezTo>
                  <a:pt x="5110246" y="4969301"/>
                  <a:pt x="4990421" y="5089126"/>
                  <a:pt x="4842609" y="5089126"/>
                </a:cubicBezTo>
                <a:lnTo>
                  <a:pt x="267637" y="5089126"/>
                </a:lnTo>
                <a:cubicBezTo>
                  <a:pt x="119825" y="5089126"/>
                  <a:pt x="0" y="4969301"/>
                  <a:pt x="0" y="4821489"/>
                </a:cubicBezTo>
                <a:lnTo>
                  <a:pt x="0" y="267637"/>
                </a:lnTo>
                <a:cubicBezTo>
                  <a:pt x="0" y="119825"/>
                  <a:pt x="119825" y="0"/>
                  <a:pt x="267637"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055687" y="1183704"/>
            <a:ext cx="5230812" cy="3693096"/>
          </a:xfrm>
          <a:custGeom>
            <a:avLst/>
            <a:gdLst>
              <a:gd name="connsiteX0" fmla="*/ 224319 w 5230812"/>
              <a:gd name="connsiteY0" fmla="*/ 0 h 3693096"/>
              <a:gd name="connsiteX1" fmla="*/ 5006493 w 5230812"/>
              <a:gd name="connsiteY1" fmla="*/ 0 h 3693096"/>
              <a:gd name="connsiteX2" fmla="*/ 5230812 w 5230812"/>
              <a:gd name="connsiteY2" fmla="*/ 224319 h 3693096"/>
              <a:gd name="connsiteX3" fmla="*/ 5230812 w 5230812"/>
              <a:gd name="connsiteY3" fmla="*/ 3468777 h 3693096"/>
              <a:gd name="connsiteX4" fmla="*/ 5006493 w 5230812"/>
              <a:gd name="connsiteY4" fmla="*/ 3693096 h 3693096"/>
              <a:gd name="connsiteX5" fmla="*/ 224319 w 5230812"/>
              <a:gd name="connsiteY5" fmla="*/ 3693096 h 3693096"/>
              <a:gd name="connsiteX6" fmla="*/ 0 w 5230812"/>
              <a:gd name="connsiteY6" fmla="*/ 3468777 h 3693096"/>
              <a:gd name="connsiteX7" fmla="*/ 0 w 5230812"/>
              <a:gd name="connsiteY7" fmla="*/ 224319 h 3693096"/>
              <a:gd name="connsiteX8" fmla="*/ 224319 w 5230812"/>
              <a:gd name="connsiteY8" fmla="*/ 0 h 369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0812" h="3693096">
                <a:moveTo>
                  <a:pt x="224319" y="0"/>
                </a:moveTo>
                <a:lnTo>
                  <a:pt x="5006493" y="0"/>
                </a:lnTo>
                <a:cubicBezTo>
                  <a:pt x="5130381" y="0"/>
                  <a:pt x="5230812" y="100431"/>
                  <a:pt x="5230812" y="224319"/>
                </a:cubicBezTo>
                <a:lnTo>
                  <a:pt x="5230812" y="3468777"/>
                </a:lnTo>
                <a:cubicBezTo>
                  <a:pt x="5230812" y="3592665"/>
                  <a:pt x="5130381" y="3693096"/>
                  <a:pt x="5006493" y="3693096"/>
                </a:cubicBezTo>
                <a:lnTo>
                  <a:pt x="224319" y="3693096"/>
                </a:lnTo>
                <a:cubicBezTo>
                  <a:pt x="100431" y="3693096"/>
                  <a:pt x="0" y="3592665"/>
                  <a:pt x="0" y="3468777"/>
                </a:cubicBezTo>
                <a:lnTo>
                  <a:pt x="0" y="224319"/>
                </a:lnTo>
                <a:cubicBezTo>
                  <a:pt x="0" y="100431"/>
                  <a:pt x="100431" y="0"/>
                  <a:pt x="224319"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9" y="1148163"/>
            <a:ext cx="5545135" cy="3056888"/>
          </a:xfrm>
          <a:custGeom>
            <a:avLst/>
            <a:gdLst>
              <a:gd name="connsiteX0" fmla="*/ 0 w 5545135"/>
              <a:gd name="connsiteY0" fmla="*/ 0 h 3056888"/>
              <a:gd name="connsiteX1" fmla="*/ 5545135 w 5545135"/>
              <a:gd name="connsiteY1" fmla="*/ 0 h 3056888"/>
              <a:gd name="connsiteX2" fmla="*/ 5545135 w 5545135"/>
              <a:gd name="connsiteY2" fmla="*/ 3056888 h 3056888"/>
              <a:gd name="connsiteX3" fmla="*/ 0 w 5545135"/>
              <a:gd name="connsiteY3" fmla="*/ 3056888 h 3056888"/>
            </a:gdLst>
            <a:ahLst/>
            <a:cxnLst>
              <a:cxn ang="0">
                <a:pos x="connsiteX0" y="connsiteY0"/>
              </a:cxn>
              <a:cxn ang="0">
                <a:pos x="connsiteX1" y="connsiteY1"/>
              </a:cxn>
              <a:cxn ang="0">
                <a:pos x="connsiteX2" y="connsiteY2"/>
              </a:cxn>
              <a:cxn ang="0">
                <a:pos x="connsiteX3" y="connsiteY3"/>
              </a:cxn>
            </a:cxnLst>
            <a:rect l="l" t="t" r="r" b="b"/>
            <a:pathLst>
              <a:path w="5545135" h="3056888">
                <a:moveTo>
                  <a:pt x="0" y="0"/>
                </a:moveTo>
                <a:lnTo>
                  <a:pt x="5545135" y="0"/>
                </a:lnTo>
                <a:lnTo>
                  <a:pt x="5545135" y="3056888"/>
                </a:lnTo>
                <a:lnTo>
                  <a:pt x="0" y="305688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1055689" y="4205050"/>
            <a:ext cx="5040310" cy="2032238"/>
          </a:xfrm>
          <a:custGeom>
            <a:avLst/>
            <a:gdLst>
              <a:gd name="connsiteX0" fmla="*/ 0 w 5040310"/>
              <a:gd name="connsiteY0" fmla="*/ 0 h 2032238"/>
              <a:gd name="connsiteX1" fmla="*/ 5040310 w 5040310"/>
              <a:gd name="connsiteY1" fmla="*/ 0 h 2032238"/>
              <a:gd name="connsiteX2" fmla="*/ 5040310 w 5040310"/>
              <a:gd name="connsiteY2" fmla="*/ 2032238 h 2032238"/>
              <a:gd name="connsiteX3" fmla="*/ 0 w 5040310"/>
              <a:gd name="connsiteY3" fmla="*/ 2032238 h 2032238"/>
            </a:gdLst>
            <a:ahLst/>
            <a:cxnLst>
              <a:cxn ang="0">
                <a:pos x="connsiteX0" y="connsiteY0"/>
              </a:cxn>
              <a:cxn ang="0">
                <a:pos x="connsiteX1" y="connsiteY1"/>
              </a:cxn>
              <a:cxn ang="0">
                <a:pos x="connsiteX2" y="connsiteY2"/>
              </a:cxn>
              <a:cxn ang="0">
                <a:pos x="connsiteX3" y="connsiteY3"/>
              </a:cxn>
            </a:cxnLst>
            <a:rect l="l" t="t" r="r" b="b"/>
            <a:pathLst>
              <a:path w="5040310" h="2032238">
                <a:moveTo>
                  <a:pt x="0" y="0"/>
                </a:moveTo>
                <a:lnTo>
                  <a:pt x="5040310" y="0"/>
                </a:lnTo>
                <a:lnTo>
                  <a:pt x="5040310" y="2032238"/>
                </a:lnTo>
                <a:lnTo>
                  <a:pt x="0" y="2032238"/>
                </a:ln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619624" y="1148162"/>
            <a:ext cx="7021513" cy="3881038"/>
          </a:xfrm>
          <a:custGeom>
            <a:avLst/>
            <a:gdLst>
              <a:gd name="connsiteX0" fmla="*/ 291272 w 7021513"/>
              <a:gd name="connsiteY0" fmla="*/ 0 h 3881038"/>
              <a:gd name="connsiteX1" fmla="*/ 6730241 w 7021513"/>
              <a:gd name="connsiteY1" fmla="*/ 0 h 3881038"/>
              <a:gd name="connsiteX2" fmla="*/ 7021513 w 7021513"/>
              <a:gd name="connsiteY2" fmla="*/ 291272 h 3881038"/>
              <a:gd name="connsiteX3" fmla="*/ 7021513 w 7021513"/>
              <a:gd name="connsiteY3" fmla="*/ 3589766 h 3881038"/>
              <a:gd name="connsiteX4" fmla="*/ 6730241 w 7021513"/>
              <a:gd name="connsiteY4" fmla="*/ 3881038 h 3881038"/>
              <a:gd name="connsiteX5" fmla="*/ 291272 w 7021513"/>
              <a:gd name="connsiteY5" fmla="*/ 3881038 h 3881038"/>
              <a:gd name="connsiteX6" fmla="*/ 0 w 7021513"/>
              <a:gd name="connsiteY6" fmla="*/ 3589766 h 3881038"/>
              <a:gd name="connsiteX7" fmla="*/ 0 w 7021513"/>
              <a:gd name="connsiteY7" fmla="*/ 291272 h 3881038"/>
              <a:gd name="connsiteX8" fmla="*/ 291272 w 7021513"/>
              <a:gd name="connsiteY8" fmla="*/ 0 h 3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1513" h="3881038">
                <a:moveTo>
                  <a:pt x="291272" y="0"/>
                </a:moveTo>
                <a:lnTo>
                  <a:pt x="6730241" y="0"/>
                </a:lnTo>
                <a:cubicBezTo>
                  <a:pt x="6891106" y="0"/>
                  <a:pt x="7021513" y="130407"/>
                  <a:pt x="7021513" y="291272"/>
                </a:cubicBezTo>
                <a:lnTo>
                  <a:pt x="7021513" y="3589766"/>
                </a:lnTo>
                <a:cubicBezTo>
                  <a:pt x="7021513" y="3750631"/>
                  <a:pt x="6891106" y="3881038"/>
                  <a:pt x="6730241" y="3881038"/>
                </a:cubicBezTo>
                <a:lnTo>
                  <a:pt x="291272" y="3881038"/>
                </a:lnTo>
                <a:cubicBezTo>
                  <a:pt x="130407" y="3881038"/>
                  <a:pt x="0" y="3750631"/>
                  <a:pt x="0" y="3589766"/>
                </a:cubicBezTo>
                <a:lnTo>
                  <a:pt x="0" y="291272"/>
                </a:lnTo>
                <a:cubicBezTo>
                  <a:pt x="0" y="130407"/>
                  <a:pt x="130407" y="0"/>
                  <a:pt x="291272"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906055" y="1266825"/>
            <a:ext cx="2379889" cy="4932475"/>
          </a:xfrm>
          <a:custGeom>
            <a:avLst/>
            <a:gdLst>
              <a:gd name="connsiteX0" fmla="*/ 291870 w 2379889"/>
              <a:gd name="connsiteY0" fmla="*/ 0 h 4932475"/>
              <a:gd name="connsiteX1" fmla="*/ 2088019 w 2379889"/>
              <a:gd name="connsiteY1" fmla="*/ 0 h 4932475"/>
              <a:gd name="connsiteX2" fmla="*/ 2379889 w 2379889"/>
              <a:gd name="connsiteY2" fmla="*/ 291870 h 4932475"/>
              <a:gd name="connsiteX3" fmla="*/ 2379889 w 2379889"/>
              <a:gd name="connsiteY3" fmla="*/ 4640605 h 4932475"/>
              <a:gd name="connsiteX4" fmla="*/ 2088019 w 2379889"/>
              <a:gd name="connsiteY4" fmla="*/ 4932475 h 4932475"/>
              <a:gd name="connsiteX5" fmla="*/ 291870 w 2379889"/>
              <a:gd name="connsiteY5" fmla="*/ 4932475 h 4932475"/>
              <a:gd name="connsiteX6" fmla="*/ 0 w 2379889"/>
              <a:gd name="connsiteY6" fmla="*/ 4640605 h 4932475"/>
              <a:gd name="connsiteX7" fmla="*/ 0 w 2379889"/>
              <a:gd name="connsiteY7" fmla="*/ 291870 h 4932475"/>
              <a:gd name="connsiteX8" fmla="*/ 291870 w 2379889"/>
              <a:gd name="connsiteY8" fmla="*/ 0 h 49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9889" h="4932475">
                <a:moveTo>
                  <a:pt x="291870" y="0"/>
                </a:moveTo>
                <a:lnTo>
                  <a:pt x="2088019" y="0"/>
                </a:lnTo>
                <a:cubicBezTo>
                  <a:pt x="2249214" y="0"/>
                  <a:pt x="2379889" y="130675"/>
                  <a:pt x="2379889" y="291870"/>
                </a:cubicBezTo>
                <a:lnTo>
                  <a:pt x="2379889" y="4640605"/>
                </a:lnTo>
                <a:cubicBezTo>
                  <a:pt x="2379889" y="4801800"/>
                  <a:pt x="2249214" y="4932475"/>
                  <a:pt x="2088019" y="4932475"/>
                </a:cubicBezTo>
                <a:lnTo>
                  <a:pt x="291870" y="4932475"/>
                </a:lnTo>
                <a:cubicBezTo>
                  <a:pt x="130675" y="4932475"/>
                  <a:pt x="0" y="4801800"/>
                  <a:pt x="0" y="4640605"/>
                </a:cubicBezTo>
                <a:lnTo>
                  <a:pt x="0" y="291870"/>
                </a:lnTo>
                <a:cubicBezTo>
                  <a:pt x="0" y="130675"/>
                  <a:pt x="130675" y="0"/>
                  <a:pt x="291870"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095997" y="0"/>
            <a:ext cx="6096001" cy="4724400"/>
          </a:xfrm>
          <a:custGeom>
            <a:avLst/>
            <a:gdLst>
              <a:gd name="connsiteX0" fmla="*/ 0 w 6096001"/>
              <a:gd name="connsiteY0" fmla="*/ 0 h 4724400"/>
              <a:gd name="connsiteX1" fmla="*/ 6096001 w 6096001"/>
              <a:gd name="connsiteY1" fmla="*/ 0 h 4724400"/>
              <a:gd name="connsiteX2" fmla="*/ 6096001 w 6096001"/>
              <a:gd name="connsiteY2" fmla="*/ 4724400 h 4724400"/>
              <a:gd name="connsiteX3" fmla="*/ 0 w 6096001"/>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6096001" h="4724400">
                <a:moveTo>
                  <a:pt x="0" y="0"/>
                </a:moveTo>
                <a:lnTo>
                  <a:pt x="6096001" y="0"/>
                </a:lnTo>
                <a:lnTo>
                  <a:pt x="6096001" y="4724400"/>
                </a:lnTo>
                <a:lnTo>
                  <a:pt x="0" y="4724400"/>
                </a:lnTo>
                <a:close/>
              </a:path>
            </a:pathLst>
          </a:custGeom>
          <a:solidFill>
            <a:srgbClr val="FFCE4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732947"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accent3"/>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8473170"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1055688" y="2669872"/>
            <a:ext cx="3167968" cy="2785813"/>
          </a:xfrm>
          <a:custGeom>
            <a:avLst/>
            <a:gdLst>
              <a:gd name="connsiteX0" fmla="*/ 197848 w 3167968"/>
              <a:gd name="connsiteY0" fmla="*/ 0 h 2785813"/>
              <a:gd name="connsiteX1" fmla="*/ 2970120 w 3167968"/>
              <a:gd name="connsiteY1" fmla="*/ 0 h 2785813"/>
              <a:gd name="connsiteX2" fmla="*/ 3167968 w 3167968"/>
              <a:gd name="connsiteY2" fmla="*/ 197848 h 2785813"/>
              <a:gd name="connsiteX3" fmla="*/ 3167968 w 3167968"/>
              <a:gd name="connsiteY3" fmla="*/ 2587965 h 2785813"/>
              <a:gd name="connsiteX4" fmla="*/ 2970120 w 3167968"/>
              <a:gd name="connsiteY4" fmla="*/ 2785813 h 2785813"/>
              <a:gd name="connsiteX5" fmla="*/ 197848 w 3167968"/>
              <a:gd name="connsiteY5" fmla="*/ 2785813 h 2785813"/>
              <a:gd name="connsiteX6" fmla="*/ 0 w 3167968"/>
              <a:gd name="connsiteY6" fmla="*/ 2587965 h 2785813"/>
              <a:gd name="connsiteX7" fmla="*/ 0 w 3167968"/>
              <a:gd name="connsiteY7" fmla="*/ 197848 h 2785813"/>
              <a:gd name="connsiteX8" fmla="*/ 197848 w 3167968"/>
              <a:gd name="connsiteY8" fmla="*/ 0 h 278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7968" h="2785813">
                <a:moveTo>
                  <a:pt x="197848" y="0"/>
                </a:moveTo>
                <a:lnTo>
                  <a:pt x="2970120" y="0"/>
                </a:lnTo>
                <a:cubicBezTo>
                  <a:pt x="3079388" y="0"/>
                  <a:pt x="3167968" y="88580"/>
                  <a:pt x="3167968" y="197848"/>
                </a:cubicBezTo>
                <a:lnTo>
                  <a:pt x="3167968" y="2587965"/>
                </a:lnTo>
                <a:cubicBezTo>
                  <a:pt x="3167968" y="2697233"/>
                  <a:pt x="3079388" y="2785813"/>
                  <a:pt x="2970120" y="2785813"/>
                </a:cubicBezTo>
                <a:lnTo>
                  <a:pt x="197848" y="2785813"/>
                </a:lnTo>
                <a:cubicBezTo>
                  <a:pt x="88580" y="2785813"/>
                  <a:pt x="0" y="2697233"/>
                  <a:pt x="0" y="2587965"/>
                </a:cubicBezTo>
                <a:lnTo>
                  <a:pt x="0" y="197848"/>
                </a:lnTo>
                <a:cubicBezTo>
                  <a:pt x="0" y="88580"/>
                  <a:pt x="88580" y="0"/>
                  <a:pt x="197848" y="0"/>
                </a:cubicBezTo>
                <a:close/>
              </a:path>
            </a:pathLst>
          </a:cu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image" Target="../media/image1.jpe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hyperlink" Target="https://www.tasiwa.or.tz/" TargetMode="External"/><Relationship Id="rId3" Type="http://schemas.openxmlformats.org/officeDocument/2006/relationships/image" Target="../media/image3.png"/><Relationship Id="rId7" Type="http://schemas.openxmlformats.org/officeDocument/2006/relationships/hyperlink" Target="https://www.kioo.or.tz/"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elctbukobahotelandtours.com/" TargetMode="External"/><Relationship Id="rId11" Type="http://schemas.openxmlformats.org/officeDocument/2006/relationships/image" Target="../media/image2.png"/><Relationship Id="rId5" Type="http://schemas.openxmlformats.org/officeDocument/2006/relationships/hyperlink" Target="https://www.protech.co.tz/" TargetMode="External"/><Relationship Id="rId10" Type="http://schemas.openxmlformats.org/officeDocument/2006/relationships/hyperlink" Target="http://www.mavunoproject.or.tz/" TargetMode="External"/><Relationship Id="rId4" Type="http://schemas.openxmlformats.org/officeDocument/2006/relationships/hyperlink" Target="https://www.kolpingtanzania.or.tz/" TargetMode="External"/><Relationship Id="rId9" Type="http://schemas.openxmlformats.org/officeDocument/2006/relationships/hyperlink" Target="https://www.elctnwd.or.tz/"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hyperlink" Target="https://www.youtube.com/watch?v=y0_FUnrfV38&amp;t=2s" TargetMode="Externa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hyperlink" Target="https://www.youtube.com/watch?v=Xbj-2a36BPc&amp;t=68s" TargetMode="External"/><Relationship Id="rId5" Type="http://schemas.openxmlformats.org/officeDocument/2006/relationships/hyperlink" Target="https://www.youtube.com/watch?v=-vRKgUmLXB8" TargetMode="External"/><Relationship Id="rId4" Type="http://schemas.openxmlformats.org/officeDocument/2006/relationships/hyperlink" Target="https://www.youtube.com/watch?v=qFeK5RGeQy4&amp;t=29s" TargetMode="Externa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矩形 16"/>
          <p:cNvSpPr/>
          <p:nvPr/>
        </p:nvSpPr>
        <p:spPr>
          <a:xfrm>
            <a:off x="6096000" y="0"/>
            <a:ext cx="6096000" cy="6858000"/>
          </a:xfrm>
          <a:prstGeom prst="rect">
            <a:avLst/>
          </a:prstGeom>
          <a:solidFill>
            <a:schemeClr val="accent4">
              <a:lumMod val="60000"/>
              <a:lumOff val="40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2057" y="1821855"/>
            <a:ext cx="2410718" cy="1607145"/>
          </a:xfrm>
          <a:prstGeom prst="rect">
            <a:avLst/>
          </a:prstGeom>
        </p:spPr>
      </p:pic>
      <p:sp>
        <p:nvSpPr>
          <p:cNvPr id="39" name="矩形 38"/>
          <p:cNvSpPr/>
          <p:nvPr/>
        </p:nvSpPr>
        <p:spPr>
          <a:xfrm>
            <a:off x="1" y="5881816"/>
            <a:ext cx="6096000" cy="976184"/>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3" name="文本框 2"/>
          <p:cNvSpPr txBox="1"/>
          <p:nvPr/>
        </p:nvSpPr>
        <p:spPr>
          <a:xfrm>
            <a:off x="179167" y="1723390"/>
            <a:ext cx="5626100" cy="2600325"/>
          </a:xfrm>
          <a:prstGeom prst="rect">
            <a:avLst/>
          </a:prstGeom>
          <a:noFill/>
        </p:spPr>
        <p:txBody>
          <a:bodyPr wrap="square">
            <a:noAutofit/>
          </a:bodyPr>
          <a:lstStyle/>
          <a:p>
            <a:pPr algn="ctr"/>
            <a:r>
              <a:rPr lang="en-US" altLang="zh-CN" sz="4000" b="1" dirty="0">
                <a:solidFill>
                  <a:schemeClr val="accent4">
                    <a:lumMod val="75000"/>
                  </a:schemeClr>
                </a:solidFill>
                <a:latin typeface="Arial Black" panose="020B0A04020102020204" charset="0"/>
                <a:ea typeface="Adobe Gothic Std B" panose="020B0800000000000000" charset="-128"/>
                <a:cs typeface="Arial Black" panose="020B0A04020102020204" charset="0"/>
              </a:rPr>
              <a:t>KAPOTIVE </a:t>
            </a: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CAPACITY </a:t>
            </a: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BUILDING </a:t>
            </a:r>
          </a:p>
          <a:p>
            <a:pPr algn="ctr"/>
            <a:r>
              <a:rPr lang="en-US" altLang="zh-CN" sz="4000" dirty="0">
                <a:solidFill>
                  <a:schemeClr val="accent4">
                    <a:lumMod val="75000"/>
                  </a:schemeClr>
                </a:solidFill>
                <a:latin typeface="Arial Black" panose="020B0A04020102020204" charset="0"/>
                <a:ea typeface="+mj-ea"/>
                <a:cs typeface="Arial Black" panose="020B0A04020102020204" charset="0"/>
              </a:rPr>
              <a:t>INITIATIVE</a:t>
            </a:r>
          </a:p>
        </p:txBody>
      </p:sp>
      <p:sp>
        <p:nvSpPr>
          <p:cNvPr id="5" name="文本框 6"/>
          <p:cNvSpPr txBox="1"/>
          <p:nvPr>
            <p:custDataLst>
              <p:tags r:id="rId2"/>
            </p:custDataLst>
          </p:nvPr>
        </p:nvSpPr>
        <p:spPr>
          <a:xfrm>
            <a:off x="2396885" y="4280070"/>
            <a:ext cx="2421579" cy="306705"/>
          </a:xfrm>
          <a:prstGeom prst="rect">
            <a:avLst/>
          </a:prstGeom>
          <a:noFill/>
        </p:spPr>
        <p:txBody>
          <a:bodyPr vert="horz" wrap="square" rtlCol="0">
            <a:spAutoFit/>
          </a:bodyPr>
          <a:lstStyle/>
          <a:p>
            <a:r>
              <a:rPr lang="en-US" altLang="zh-CN" sz="1400" dirty="0">
                <a:solidFill>
                  <a:schemeClr val="bg2">
                    <a:lumMod val="50000"/>
                  </a:schemeClr>
                </a:solidFill>
                <a:latin typeface="+mn-ea"/>
              </a:rPr>
              <a:t>Programe</a:t>
            </a:r>
          </a:p>
        </p:txBody>
      </p:sp>
      <p:cxnSp>
        <p:nvCxnSpPr>
          <p:cNvPr id="7" name="直接连接符 6"/>
          <p:cNvCxnSpPr/>
          <p:nvPr/>
        </p:nvCxnSpPr>
        <p:spPr>
          <a:xfrm flipH="1">
            <a:off x="1044917" y="445267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73067" y="5257800"/>
            <a:ext cx="0" cy="1600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963931" y="4826182"/>
            <a:ext cx="218272" cy="218272"/>
            <a:chOff x="3258457" y="812800"/>
            <a:chExt cx="319314" cy="319314"/>
          </a:xfrm>
        </p:grpSpPr>
        <p:sp>
          <p:nvSpPr>
            <p:cNvPr id="14" name="椭圆 13"/>
            <p:cNvSpPr/>
            <p:nvPr/>
          </p:nvSpPr>
          <p:spPr>
            <a:xfrm>
              <a:off x="3258457" y="812800"/>
              <a:ext cx="319314" cy="319314"/>
            </a:xfrm>
            <a:prstGeom prst="ellipse">
              <a:avLst/>
            </a:prstGeom>
            <a:noFill/>
            <a:ln>
              <a:solidFill>
                <a:schemeClr val="tx1"/>
              </a:solid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V 形 14"/>
            <p:cNvSpPr/>
            <p:nvPr/>
          </p:nvSpPr>
          <p:spPr>
            <a:xfrm rot="5400000">
              <a:off x="3361535" y="905159"/>
              <a:ext cx="113159" cy="134597"/>
            </a:xfrm>
            <a:prstGeom prst="chevron">
              <a:avLst/>
            </a:prstGeom>
            <a:solidFill>
              <a:schemeClr val="bg2">
                <a:lumMod val="2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2" name="任意多边形: 形状 11"/>
          <p:cNvSpPr/>
          <p:nvPr/>
        </p:nvSpPr>
        <p:spPr>
          <a:xfrm>
            <a:off x="7211695" y="1185545"/>
            <a:ext cx="3816985" cy="5035550"/>
          </a:xfrm>
          <a:custGeom>
            <a:avLst/>
            <a:gdLst>
              <a:gd name="connsiteX0" fmla="*/ 0 w 3657600"/>
              <a:gd name="connsiteY0" fmla="*/ 0 h 3410466"/>
              <a:gd name="connsiteX1" fmla="*/ 3657600 w 3657600"/>
              <a:gd name="connsiteY1" fmla="*/ 0 h 3410466"/>
              <a:gd name="connsiteX2" fmla="*/ 3657600 w 3657600"/>
              <a:gd name="connsiteY2" fmla="*/ 855364 h 3410466"/>
              <a:gd name="connsiteX3" fmla="*/ 3549591 w 3657600"/>
              <a:gd name="connsiteY3" fmla="*/ 855364 h 3410466"/>
              <a:gd name="connsiteX4" fmla="*/ 3549591 w 3657600"/>
              <a:gd name="connsiteY4" fmla="*/ 108009 h 3410466"/>
              <a:gd name="connsiteX5" fmla="*/ 108009 w 3657600"/>
              <a:gd name="connsiteY5" fmla="*/ 108009 h 3410466"/>
              <a:gd name="connsiteX6" fmla="*/ 108009 w 3657600"/>
              <a:gd name="connsiteY6" fmla="*/ 3302457 h 3410466"/>
              <a:gd name="connsiteX7" fmla="*/ 3549591 w 3657600"/>
              <a:gd name="connsiteY7" fmla="*/ 3302457 h 3410466"/>
              <a:gd name="connsiteX8" fmla="*/ 3549591 w 3657600"/>
              <a:gd name="connsiteY8" fmla="*/ 2794356 h 3410466"/>
              <a:gd name="connsiteX9" fmla="*/ 3657600 w 3657600"/>
              <a:gd name="connsiteY9" fmla="*/ 2794356 h 3410466"/>
              <a:gd name="connsiteX10" fmla="*/ 3657600 w 3657600"/>
              <a:gd name="connsiteY10" fmla="*/ 3410466 h 3410466"/>
              <a:gd name="connsiteX11" fmla="*/ 0 w 3657600"/>
              <a:gd name="connsiteY11" fmla="*/ 3410466 h 341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7600" h="3410466">
                <a:moveTo>
                  <a:pt x="0" y="0"/>
                </a:moveTo>
                <a:lnTo>
                  <a:pt x="3657600" y="0"/>
                </a:lnTo>
                <a:lnTo>
                  <a:pt x="3657600" y="855364"/>
                </a:lnTo>
                <a:lnTo>
                  <a:pt x="3549591" y="855364"/>
                </a:lnTo>
                <a:lnTo>
                  <a:pt x="3549591" y="108009"/>
                </a:lnTo>
                <a:lnTo>
                  <a:pt x="108009" y="108009"/>
                </a:lnTo>
                <a:lnTo>
                  <a:pt x="108009" y="3302457"/>
                </a:lnTo>
                <a:lnTo>
                  <a:pt x="3549591" y="3302457"/>
                </a:lnTo>
                <a:lnTo>
                  <a:pt x="3549591" y="2794356"/>
                </a:lnTo>
                <a:lnTo>
                  <a:pt x="3657600" y="2794356"/>
                </a:lnTo>
                <a:lnTo>
                  <a:pt x="3657600" y="3410466"/>
                </a:lnTo>
                <a:lnTo>
                  <a:pt x="0" y="3410466"/>
                </a:lnTo>
                <a:close/>
              </a:path>
            </a:pathLst>
          </a:custGeom>
          <a:solidFill>
            <a:schemeClr val="accent4">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0" name="文本框 19"/>
          <p:cNvSpPr txBox="1"/>
          <p:nvPr/>
        </p:nvSpPr>
        <p:spPr>
          <a:xfrm>
            <a:off x="7752958" y="2355127"/>
            <a:ext cx="3989070" cy="2814320"/>
          </a:xfrm>
          <a:prstGeom prst="rect">
            <a:avLst/>
          </a:prstGeom>
          <a:noFill/>
        </p:spPr>
        <p:txBody>
          <a:bodyPr wrap="square">
            <a:noAutofit/>
          </a:bodyPr>
          <a:lstStyle/>
          <a:p>
            <a:pPr algn="r" fontAlgn="t"/>
            <a:r>
              <a:rPr lang="en-US" altLang="zh-CN" sz="2200" b="1" dirty="0" smtClean="0">
                <a:solidFill>
                  <a:schemeClr val="tx1"/>
                </a:solidFill>
                <a:effectLst>
                  <a:outerShdw blurRad="38100" dist="19050" dir="2700000" algn="tl" rotWithShape="0">
                    <a:schemeClr val="dk1">
                      <a:alpha val="40000"/>
                    </a:schemeClr>
                  </a:outerShdw>
                </a:effectLst>
                <a:latin typeface="Arial Black" panose="020B0A04020102020204" pitchFamily="34" charset="0"/>
                <a:ea typeface="+mj-ea"/>
                <a:cs typeface="Arial Black" panose="020B0A04020102020204" charset="0"/>
                <a:sym typeface="+mn-ea"/>
              </a:rPr>
              <a:t> E</a:t>
            </a:r>
            <a:r>
              <a:rPr lang="en-US" sz="2200" dirty="0" smtClean="0">
                <a:latin typeface="Arial Black" panose="020B0A04020102020204" pitchFamily="34" charset="0"/>
              </a:rPr>
              <a:t>NHANCING </a:t>
            </a:r>
            <a:r>
              <a:rPr lang="en-US" sz="2200" dirty="0">
                <a:latin typeface="Arial Black" panose="020B0A04020102020204" pitchFamily="34" charset="0"/>
              </a:rPr>
              <a:t>VISIBILITY: </a:t>
            </a:r>
            <a:endParaRPr lang="en-US" sz="2200" dirty="0" smtClean="0">
              <a:latin typeface="Arial Black" panose="020B0A04020102020204" pitchFamily="34" charset="0"/>
            </a:endParaRPr>
          </a:p>
          <a:p>
            <a:pPr algn="r" fontAlgn="t"/>
            <a:r>
              <a:rPr lang="en-US" sz="2200" dirty="0" smtClean="0">
                <a:latin typeface="Arial Black" panose="020B0A04020102020204" pitchFamily="34" charset="0"/>
              </a:rPr>
              <a:t>TOOLS </a:t>
            </a:r>
            <a:r>
              <a:rPr lang="en-US" sz="2200" dirty="0">
                <a:latin typeface="Arial Black" panose="020B0A04020102020204" pitchFamily="34" charset="0"/>
              </a:rPr>
              <a:t>&amp; STRATEGIES FOR NON-PROFIT ORGANISATIONS IN ATTRACTING OR RETAINING DONOR </a:t>
            </a:r>
            <a:r>
              <a:rPr lang="en-US" sz="2200" dirty="0" smtClean="0">
                <a:latin typeface="Arial Black" panose="020B0A04020102020204" pitchFamily="34" charset="0"/>
              </a:rPr>
              <a:t>FUNDING</a:t>
            </a:r>
            <a:endParaRPr lang="en-US" altLang="zh-CN" sz="2200" b="1" dirty="0">
              <a:solidFill>
                <a:schemeClr val="tx1"/>
              </a:solidFill>
              <a:effectLst>
                <a:outerShdw blurRad="38100" dist="19050" dir="2700000" algn="tl" rotWithShape="0">
                  <a:schemeClr val="dk1">
                    <a:alpha val="40000"/>
                  </a:schemeClr>
                </a:outerShdw>
              </a:effectLst>
              <a:latin typeface="Arial Black" panose="020B0A04020102020204" pitchFamily="34" charset="0"/>
              <a:ea typeface="+mj-ea"/>
              <a:cs typeface="Arial Black" panose="020B0A04020102020204" charset="0"/>
              <a:sym typeface="+mn-ea"/>
            </a:endParaRPr>
          </a:p>
        </p:txBody>
      </p:sp>
      <p:sp>
        <p:nvSpPr>
          <p:cNvPr id="37" name="文本框 36"/>
          <p:cNvSpPr txBox="1"/>
          <p:nvPr/>
        </p:nvSpPr>
        <p:spPr>
          <a:xfrm>
            <a:off x="5985510" y="179705"/>
            <a:ext cx="5979160" cy="923330"/>
          </a:xfrm>
          <a:prstGeom prst="rect">
            <a:avLst/>
          </a:prstGeom>
          <a:noFill/>
        </p:spPr>
        <p:txBody>
          <a:bodyPr wrap="square">
            <a:spAutoFit/>
          </a:bodyPr>
          <a:lstStyle/>
          <a:p>
            <a:pPr algn="r"/>
            <a:r>
              <a:rPr lang="en-US" b="1" dirty="0"/>
              <a:t>ENHANCING VISIBILITY: TOOLS &amp; STRATEGIES FOR NON-PROFIT ORGANISATIONS IN ATTRACTING OR RETAINING DONOR FUNDING</a:t>
            </a:r>
            <a:endParaRPr lang="en-US" altLang="zh-CN" sz="1500" b="1" dirty="0">
              <a:solidFill>
                <a:schemeClr val="tx1"/>
              </a:solidFill>
              <a:effectLst>
                <a:outerShdw blurRad="38100" dist="19050" dir="2700000" algn="tl" rotWithShape="0">
                  <a:schemeClr val="dk1">
                    <a:alpha val="40000"/>
                  </a:schemeClr>
                </a:outerShdw>
              </a:effectLst>
              <a:latin typeface="+mj-lt"/>
              <a:ea typeface="+mj-ea"/>
              <a:cs typeface="+mn-lt"/>
              <a:sym typeface="+mn-ea"/>
            </a:endParaRPr>
          </a:p>
        </p:txBody>
      </p:sp>
      <p:sp>
        <p:nvSpPr>
          <p:cNvPr id="38" name="文本框 15"/>
          <p:cNvSpPr txBox="1"/>
          <p:nvPr>
            <p:custDataLst>
              <p:tags r:id="rId3"/>
            </p:custDataLst>
          </p:nvPr>
        </p:nvSpPr>
        <p:spPr>
          <a:xfrm>
            <a:off x="1083302" y="4897789"/>
            <a:ext cx="4355473" cy="954107"/>
          </a:xfrm>
          <a:prstGeom prst="rect">
            <a:avLst/>
          </a:prstGeom>
          <a:noFill/>
        </p:spPr>
        <p:txBody>
          <a:bodyPr vert="horz" wrap="square">
            <a:spAutoFit/>
          </a:bodyPr>
          <a:lstStyle/>
          <a:p>
            <a:pPr algn="ctr"/>
            <a:r>
              <a:rPr lang="en-US" sz="1400" b="1" dirty="0"/>
              <a:t>ENHANCING VISIBILITY: </a:t>
            </a:r>
            <a:endParaRPr lang="en-US" sz="1400" b="1" dirty="0" smtClean="0"/>
          </a:p>
          <a:p>
            <a:pPr algn="ctr"/>
            <a:r>
              <a:rPr lang="en-US" sz="1400" b="1" dirty="0" smtClean="0"/>
              <a:t>TOOLS </a:t>
            </a:r>
            <a:r>
              <a:rPr lang="en-US" sz="1400" b="1" dirty="0"/>
              <a:t>&amp; STRATEGIES FOR NON-PROFIT ORGANISATIONS IN ATTRACTING OR RETAINING DONOR FUNDING</a:t>
            </a:r>
            <a:endParaRPr lang="en-US" altLang="zh-CN" sz="1200" b="1" dirty="0">
              <a:effectLst>
                <a:outerShdw blurRad="38100" dist="19050" dir="2700000" algn="tl" rotWithShape="0">
                  <a:schemeClr val="dk1">
                    <a:alpha val="40000"/>
                  </a:schemeClr>
                </a:outerShdw>
              </a:effectLst>
              <a:cs typeface="+mn-lt"/>
              <a:sym typeface="+mn-ea"/>
            </a:endParaRPr>
          </a:p>
        </p:txBody>
      </p:sp>
      <p:sp>
        <p:nvSpPr>
          <p:cNvPr id="41" name="文本框 40"/>
          <p:cNvSpPr txBox="1"/>
          <p:nvPr/>
        </p:nvSpPr>
        <p:spPr>
          <a:xfrm>
            <a:off x="1061720" y="6026785"/>
            <a:ext cx="5492750" cy="675640"/>
          </a:xfrm>
          <a:prstGeom prst="rect">
            <a:avLst/>
          </a:prstGeom>
          <a:noFill/>
        </p:spPr>
        <p:txBody>
          <a:bodyPr wrap="square">
            <a:spAutoFit/>
          </a:bodyPr>
          <a:lstStyle/>
          <a:p>
            <a:r>
              <a:rPr lang="en-US" altLang="zh-CN" sz="3800" dirty="0">
                <a:solidFill>
                  <a:schemeClr val="bg1"/>
                </a:solidFill>
                <a:latin typeface="Arial Black" panose="020B0A04020102020204" charset="0"/>
                <a:ea typeface="+mj-ea"/>
                <a:cs typeface="Arial Black" panose="020B0A04020102020204" charset="0"/>
              </a:rPr>
              <a:t>INTRODUCTION</a:t>
            </a:r>
            <a:endParaRPr lang="zh-CN" altLang="en-US" sz="3800" dirty="0">
              <a:solidFill>
                <a:schemeClr val="bg1"/>
              </a:solidFill>
              <a:latin typeface="Arial Black" panose="020B0A04020102020204" charset="0"/>
              <a:ea typeface="+mj-ea"/>
              <a:cs typeface="Arial Black" panose="020B0A04020102020204" charset="0"/>
            </a:endParaRPr>
          </a:p>
        </p:txBody>
      </p:sp>
      <p:sp>
        <p:nvSpPr>
          <p:cNvPr id="25" name="文本框 24"/>
          <p:cNvSpPr txBox="1"/>
          <p:nvPr/>
        </p:nvSpPr>
        <p:spPr>
          <a:xfrm>
            <a:off x="10366896" y="5063604"/>
            <a:ext cx="1702458" cy="276999"/>
          </a:xfrm>
          <a:prstGeom prst="rect">
            <a:avLst/>
          </a:prstGeom>
          <a:noFill/>
        </p:spPr>
        <p:txBody>
          <a:bodyPr wrap="square">
            <a:spAutoFit/>
            <a:scene3d>
              <a:camera prst="orthographicFront"/>
              <a:lightRig rig="threePt" dir="t"/>
            </a:scene3d>
          </a:bodyPr>
          <a:lstStyle/>
          <a:p>
            <a:r>
              <a:rPr lang="en-US" altLang="zh-CN" sz="1200" dirty="0">
                <a:solidFill>
                  <a:schemeClr val="tx1"/>
                </a:solidFill>
                <a:effectLst>
                  <a:outerShdw blurRad="38100" dist="19050" dir="2700000" algn="tl" rotWithShape="0">
                    <a:schemeClr val="dk1">
                      <a:alpha val="40000"/>
                    </a:schemeClr>
                  </a:outerShdw>
                </a:effectLst>
                <a:latin typeface="+mj-lt"/>
                <a:ea typeface="+mj-ea"/>
              </a:rPr>
              <a:t>PRESENTATION</a:t>
            </a:r>
          </a:p>
        </p:txBody>
      </p:sp>
      <p:sp>
        <p:nvSpPr>
          <p:cNvPr id="27" name="文本框 26"/>
          <p:cNvSpPr txBox="1"/>
          <p:nvPr>
            <p:custDataLst>
              <p:tags r:id="rId4"/>
            </p:custDataLst>
          </p:nvPr>
        </p:nvSpPr>
        <p:spPr>
          <a:xfrm>
            <a:off x="1520825" y="482600"/>
            <a:ext cx="4575810" cy="521970"/>
          </a:xfrm>
          <a:prstGeom prst="rect">
            <a:avLst/>
          </a:prstGeom>
          <a:solidFill>
            <a:schemeClr val="accent2">
              <a:lumMod val="75000"/>
            </a:schemeClr>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solidFill>
                <a:effectLst/>
                <a:uLnTx/>
                <a:uFillTx/>
                <a:latin typeface="Arial Black" panose="020B0A04020102020204" charset="0"/>
                <a:ea typeface="Gilroy" panose="00000400000000000000" charset="0"/>
                <a:cs typeface="Arial Black" panose="020B0A04020102020204" charset="0"/>
              </a:rPr>
              <a:t>KCBI</a:t>
            </a:r>
          </a:p>
        </p:txBody>
      </p:sp>
      <p:pic>
        <p:nvPicPr>
          <p:cNvPr id="2" name="Picture 1" descr="Untitled-1.fw"/>
          <p:cNvPicPr>
            <a:picLocks noChangeAspect="1"/>
          </p:cNvPicPr>
          <p:nvPr/>
        </p:nvPicPr>
        <p:blipFill>
          <a:blip r:embed="rId7"/>
          <a:stretch>
            <a:fillRect/>
          </a:stretch>
        </p:blipFill>
        <p:spPr>
          <a:xfrm>
            <a:off x="358775" y="83185"/>
            <a:ext cx="1304925" cy="1280795"/>
          </a:xfrm>
          <a:prstGeom prst="rect">
            <a:avLst/>
          </a:prstGeom>
        </p:spPr>
      </p:pic>
      <p:cxnSp>
        <p:nvCxnSpPr>
          <p:cNvPr id="6" name="直接连接符 6"/>
          <p:cNvCxnSpPr/>
          <p:nvPr/>
        </p:nvCxnSpPr>
        <p:spPr>
          <a:xfrm flipH="1">
            <a:off x="3476332" y="4452676"/>
            <a:ext cx="124822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6"/>
          <p:cNvCxnSpPr/>
          <p:nvPr/>
        </p:nvCxnSpPr>
        <p:spPr>
          <a:xfrm flipH="1" flipV="1">
            <a:off x="1061246" y="1726621"/>
            <a:ext cx="3590290" cy="14605"/>
          </a:xfrm>
          <a:prstGeom prst="line">
            <a:avLst/>
          </a:prstGeom>
          <a:ln w="38100" cap="rnd">
            <a:solidFill>
              <a:schemeClr val="accent1"/>
            </a:solidFill>
            <a:round/>
          </a:ln>
        </p:spPr>
        <p:style>
          <a:lnRef idx="0">
            <a:srgbClr val="FFFFFF"/>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7733" y="85090"/>
            <a:ext cx="12259733"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609600" y="1166515"/>
            <a:ext cx="11275695" cy="4723110"/>
          </a:xfrm>
          <a:prstGeom prst="rect">
            <a:avLst/>
          </a:prstGeom>
          <a:noFill/>
        </p:spPr>
        <p:txBody>
          <a:bodyPr wrap="square">
            <a:noAutofit/>
          </a:bodyPr>
          <a:lstStyle/>
          <a:p>
            <a:pPr marL="514350" indent="-514350">
              <a:buAutoNum type="arabicPeriod"/>
            </a:pPr>
            <a:r>
              <a:rPr lang="en-US" sz="3000" b="1" dirty="0" smtClean="0">
                <a:solidFill>
                  <a:schemeClr val="bg1"/>
                </a:solidFill>
                <a:latin typeface="Century Gothic" panose="020B0502020202020204" pitchFamily="34" charset="0"/>
                <a:cs typeface="Arial" panose="020B0604020202020204" pitchFamily="34" charset="0"/>
              </a:rPr>
              <a:t>WEBSITES:</a:t>
            </a:r>
          </a:p>
          <a:p>
            <a:pPr marL="514350" indent="-514350">
              <a:buAutoNum type="arabicPeriod"/>
            </a:pPr>
            <a:endParaRPr lang="en-US" sz="3000" b="1" dirty="0">
              <a:solidFill>
                <a:schemeClr val="bg1"/>
              </a:solidFill>
              <a:latin typeface="Century Gothic" panose="020B0502020202020204" pitchFamily="34" charset="0"/>
              <a:cs typeface="Arial" panose="020B0604020202020204" pitchFamily="34" charset="0"/>
            </a:endParaRPr>
          </a:p>
          <a:p>
            <a:r>
              <a:rPr lang="en-US" sz="3000" b="1" dirty="0">
                <a:solidFill>
                  <a:schemeClr val="bg1"/>
                </a:solidFill>
                <a:latin typeface="Century Gothic" panose="020B0502020202020204" pitchFamily="34" charset="0"/>
                <a:cs typeface="Arial" panose="020B0604020202020204" pitchFamily="34" charset="0"/>
                <a:hlinkClick r:id="rId4"/>
              </a:rPr>
              <a:t>https://www.kolpingtanzania.or.tz</a:t>
            </a:r>
            <a:r>
              <a:rPr lang="en-US" sz="3000" b="1" dirty="0" smtClean="0">
                <a:solidFill>
                  <a:schemeClr val="bg1"/>
                </a:solidFill>
                <a:latin typeface="Century Gothic" panose="020B0502020202020204" pitchFamily="34" charset="0"/>
                <a:cs typeface="Arial" panose="020B0604020202020204" pitchFamily="34" charset="0"/>
                <a:hlinkClick r:id="rId4"/>
              </a:rPr>
              <a:t>/</a:t>
            </a:r>
            <a:endParaRPr lang="en-US" sz="3000" b="1" dirty="0" smtClean="0">
              <a:solidFill>
                <a:schemeClr val="bg1"/>
              </a:solidFill>
              <a:latin typeface="Century Gothic" panose="020B0502020202020204" pitchFamily="34" charset="0"/>
              <a:cs typeface="Arial" panose="020B0604020202020204" pitchFamily="34" charset="0"/>
            </a:endParaRPr>
          </a:p>
          <a:p>
            <a:r>
              <a:rPr lang="en-US" sz="3000" b="1" dirty="0" smtClean="0">
                <a:solidFill>
                  <a:schemeClr val="bg1"/>
                </a:solidFill>
                <a:latin typeface="Century Gothic" panose="020B0502020202020204" pitchFamily="34" charset="0"/>
                <a:cs typeface="Arial" panose="020B0604020202020204" pitchFamily="34" charset="0"/>
                <a:hlinkClick r:id="rId5"/>
              </a:rPr>
              <a:t>https://www.protech.co.tz</a:t>
            </a:r>
            <a:endParaRPr lang="en-US" sz="3000" b="1" dirty="0" smtClean="0">
              <a:solidFill>
                <a:schemeClr val="bg1"/>
              </a:solidFill>
              <a:latin typeface="Century Gothic" panose="020B0502020202020204" pitchFamily="34" charset="0"/>
              <a:cs typeface="Arial" panose="020B0604020202020204" pitchFamily="34" charset="0"/>
            </a:endParaRPr>
          </a:p>
          <a:p>
            <a:r>
              <a:rPr lang="en-US" sz="3000" b="1" dirty="0" smtClean="0">
                <a:solidFill>
                  <a:schemeClr val="bg1"/>
                </a:solidFill>
                <a:latin typeface="Century Gothic" panose="020B0502020202020204" pitchFamily="34" charset="0"/>
                <a:cs typeface="Arial" panose="020B0604020202020204" pitchFamily="34" charset="0"/>
                <a:hlinkClick r:id="rId6"/>
              </a:rPr>
              <a:t>https://www.elctbukobahotelandtours.com</a:t>
            </a:r>
            <a:endParaRPr lang="en-US" sz="3000" b="1" dirty="0" smtClean="0">
              <a:solidFill>
                <a:schemeClr val="bg1"/>
              </a:solidFill>
              <a:latin typeface="Century Gothic" panose="020B0502020202020204" pitchFamily="34" charset="0"/>
              <a:cs typeface="Arial" panose="020B0604020202020204" pitchFamily="34" charset="0"/>
            </a:endParaRPr>
          </a:p>
          <a:p>
            <a:r>
              <a:rPr lang="en-US" sz="3000" b="1" dirty="0" smtClean="0">
                <a:solidFill>
                  <a:schemeClr val="bg1"/>
                </a:solidFill>
                <a:latin typeface="Century Gothic" panose="020B0502020202020204" pitchFamily="34" charset="0"/>
                <a:cs typeface="Arial" panose="020B0604020202020204" pitchFamily="34" charset="0"/>
                <a:hlinkClick r:id="rId7"/>
              </a:rPr>
              <a:t>https://www.kioo.or.tz</a:t>
            </a:r>
            <a:endParaRPr lang="en-US" sz="3000" b="1" dirty="0" smtClean="0">
              <a:solidFill>
                <a:schemeClr val="bg1"/>
              </a:solidFill>
              <a:latin typeface="Century Gothic" panose="020B0502020202020204" pitchFamily="34" charset="0"/>
              <a:cs typeface="Arial" panose="020B0604020202020204" pitchFamily="34" charset="0"/>
            </a:endParaRPr>
          </a:p>
          <a:p>
            <a:r>
              <a:rPr lang="en-US" sz="3000" b="1" dirty="0" smtClean="0">
                <a:solidFill>
                  <a:schemeClr val="bg1"/>
                </a:solidFill>
                <a:latin typeface="Century Gothic" panose="020B0502020202020204" pitchFamily="34" charset="0"/>
                <a:cs typeface="Arial" panose="020B0604020202020204" pitchFamily="34" charset="0"/>
                <a:hlinkClick r:id="rId8"/>
              </a:rPr>
              <a:t>https://www.tasiwa.or.tz</a:t>
            </a:r>
            <a:endParaRPr lang="en-US" sz="3000" b="1" dirty="0" smtClean="0">
              <a:solidFill>
                <a:schemeClr val="bg1"/>
              </a:solidFill>
              <a:latin typeface="Century Gothic" panose="020B0502020202020204" pitchFamily="34" charset="0"/>
              <a:cs typeface="Arial" panose="020B0604020202020204" pitchFamily="34" charset="0"/>
            </a:endParaRPr>
          </a:p>
          <a:p>
            <a:r>
              <a:rPr lang="en-US" sz="3000" b="1" dirty="0" smtClean="0">
                <a:solidFill>
                  <a:schemeClr val="bg1"/>
                </a:solidFill>
                <a:latin typeface="Century Gothic" panose="020B0502020202020204" pitchFamily="34" charset="0"/>
                <a:cs typeface="Arial" panose="020B0604020202020204" pitchFamily="34" charset="0"/>
                <a:hlinkClick r:id="rId9"/>
              </a:rPr>
              <a:t>https://www.elctnwd.or.tz</a:t>
            </a:r>
            <a:endParaRPr lang="en-US" sz="3000" b="1" dirty="0" smtClean="0">
              <a:solidFill>
                <a:schemeClr val="bg1"/>
              </a:solidFill>
              <a:latin typeface="Century Gothic" panose="020B0502020202020204" pitchFamily="34" charset="0"/>
              <a:cs typeface="Arial" panose="020B0604020202020204" pitchFamily="34" charset="0"/>
            </a:endParaRPr>
          </a:p>
          <a:p>
            <a:r>
              <a:rPr lang="en-US" sz="3000" b="1" dirty="0">
                <a:solidFill>
                  <a:schemeClr val="bg1"/>
                </a:solidFill>
                <a:latin typeface="Century Gothic" panose="020B0502020202020204" pitchFamily="34" charset="0"/>
                <a:cs typeface="Arial" panose="020B0604020202020204" pitchFamily="34" charset="0"/>
                <a:hlinkClick r:id="rId10"/>
              </a:rPr>
              <a:t>http://www.mavunoproject.or.tz</a:t>
            </a:r>
            <a:r>
              <a:rPr lang="en-US" sz="3000" b="1" dirty="0" smtClean="0">
                <a:solidFill>
                  <a:schemeClr val="bg1"/>
                </a:solidFill>
                <a:latin typeface="Century Gothic" panose="020B0502020202020204" pitchFamily="34" charset="0"/>
                <a:cs typeface="Arial" panose="020B0604020202020204" pitchFamily="34" charset="0"/>
                <a:hlinkClick r:id="rId10"/>
              </a:rPr>
              <a:t>/</a:t>
            </a:r>
            <a:endParaRPr lang="en-US" sz="3000" b="1" dirty="0" smtClean="0">
              <a:solidFill>
                <a:schemeClr val="bg1"/>
              </a:solidFill>
              <a:latin typeface="Century Gothic" panose="020B0502020202020204" pitchFamily="34" charset="0"/>
              <a:cs typeface="Arial" panose="020B0604020202020204" pitchFamily="34" charset="0"/>
            </a:endParaRPr>
          </a:p>
          <a:p>
            <a:endParaRPr lang="en-US" sz="3000" b="1" dirty="0" smtClean="0">
              <a:solidFill>
                <a:schemeClr val="bg1"/>
              </a:solidFill>
              <a:latin typeface="Century Gothic" panose="020B0502020202020204" pitchFamily="34" charset="0"/>
              <a:cs typeface="Arial" panose="020B0604020202020204" pitchFamily="34" charset="0"/>
            </a:endParaRPr>
          </a:p>
          <a:p>
            <a:endParaRPr lang="en-US" sz="3000" b="1" dirty="0" smtClean="0">
              <a:solidFill>
                <a:schemeClr val="bg1"/>
              </a:solidFill>
              <a:latin typeface="Century Gothic" panose="020B0502020202020204" pitchFamily="34" charset="0"/>
              <a:cs typeface="Arial" panose="020B0604020202020204" pitchFamily="34" charset="0"/>
            </a:endParaRPr>
          </a:p>
          <a:p>
            <a:endParaRPr lang="en-US" sz="3000" b="1" dirty="0">
              <a:solidFill>
                <a:schemeClr val="bg1"/>
              </a:solidFill>
              <a:latin typeface="Century Gothic" panose="020B0502020202020204" pitchFamily="34" charset="0"/>
              <a:cs typeface="Arial" panose="020B0604020202020204" pitchFamily="34" charset="0"/>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000" i="0" u="none" strike="noStrike" kern="1200" cap="none" spc="0" normalizeH="0" baseline="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Examples</a:t>
            </a:r>
            <a:endPar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11"/>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extLst>
      <p:ext uri="{BB962C8B-B14F-4D97-AF65-F5344CB8AC3E}">
        <p14:creationId xmlns:p14="http://schemas.microsoft.com/office/powerpoint/2010/main" val="1228528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5090"/>
            <a:ext cx="8616678"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4933950"/>
          </a:xfrm>
          <a:prstGeom prst="rect">
            <a:avLst/>
          </a:prstGeom>
          <a:noFill/>
        </p:spPr>
        <p:txBody>
          <a:bodyPr wrap="square">
            <a:noAutofit/>
          </a:bodyPr>
          <a:lstStyle/>
          <a:p>
            <a:endParaRPr lang="en-US" sz="3000" dirty="0">
              <a:solidFill>
                <a:schemeClr val="bg1"/>
              </a:solidFill>
              <a:latin typeface="Century Gothic" panose="020B0502020202020204" pitchFamily="34" charset="0"/>
              <a:cs typeface="Arial" panose="020B0604020202020204" pitchFamily="34" charset="0"/>
            </a:endParaRPr>
          </a:p>
          <a:p>
            <a:r>
              <a:rPr lang="en-US" sz="2400" dirty="0">
                <a:solidFill>
                  <a:schemeClr val="bg1"/>
                </a:solidFill>
                <a:latin typeface="Century Gothic" panose="020B0502020202020204" pitchFamily="34" charset="0"/>
                <a:cs typeface="Arial" panose="020B0604020202020204" pitchFamily="34" charset="0"/>
                <a:hlinkClick r:id="rId4"/>
              </a:rPr>
              <a:t>https://</a:t>
            </a:r>
            <a:r>
              <a:rPr lang="en-US" sz="2400" dirty="0" smtClean="0">
                <a:solidFill>
                  <a:schemeClr val="bg1"/>
                </a:solidFill>
                <a:latin typeface="Century Gothic" panose="020B0502020202020204" pitchFamily="34" charset="0"/>
                <a:cs typeface="Arial" panose="020B0604020202020204" pitchFamily="34" charset="0"/>
                <a:hlinkClick r:id="rId4"/>
              </a:rPr>
              <a:t>www.youtube.com/watch?v=qFeK5RGeQy4&amp;t=29s</a:t>
            </a:r>
            <a:endParaRPr lang="en-US" sz="2400" dirty="0" smtClean="0">
              <a:solidFill>
                <a:schemeClr val="bg1"/>
              </a:solidFill>
              <a:latin typeface="Century Gothic" panose="020B0502020202020204" pitchFamily="34" charset="0"/>
              <a:cs typeface="Arial" panose="020B0604020202020204" pitchFamily="34" charset="0"/>
            </a:endParaRPr>
          </a:p>
          <a:p>
            <a:endParaRPr lang="en-US" sz="2400" dirty="0">
              <a:solidFill>
                <a:schemeClr val="bg1"/>
              </a:solidFill>
              <a:latin typeface="Century Gothic" panose="020B0502020202020204" pitchFamily="34" charset="0"/>
              <a:cs typeface="Arial" panose="020B0604020202020204" pitchFamily="34" charset="0"/>
            </a:endParaRPr>
          </a:p>
          <a:p>
            <a:r>
              <a:rPr lang="en-US" sz="2400" dirty="0">
                <a:solidFill>
                  <a:schemeClr val="bg1"/>
                </a:solidFill>
                <a:latin typeface="Century Gothic" panose="020B0502020202020204" pitchFamily="34" charset="0"/>
                <a:cs typeface="Arial" panose="020B0604020202020204" pitchFamily="34" charset="0"/>
                <a:hlinkClick r:id="rId5"/>
              </a:rPr>
              <a:t>https://www.youtube.com/watch?v=-</a:t>
            </a:r>
            <a:r>
              <a:rPr lang="en-US" sz="2400" dirty="0" smtClean="0">
                <a:solidFill>
                  <a:schemeClr val="bg1"/>
                </a:solidFill>
                <a:latin typeface="Century Gothic" panose="020B0502020202020204" pitchFamily="34" charset="0"/>
                <a:cs typeface="Arial" panose="020B0604020202020204" pitchFamily="34" charset="0"/>
                <a:hlinkClick r:id="rId5"/>
              </a:rPr>
              <a:t>vRKgUmLXB8</a:t>
            </a:r>
            <a:endParaRPr lang="en-US" sz="2400" dirty="0" smtClean="0">
              <a:solidFill>
                <a:schemeClr val="bg1"/>
              </a:solidFill>
              <a:latin typeface="Century Gothic" panose="020B0502020202020204" pitchFamily="34" charset="0"/>
              <a:cs typeface="Arial" panose="020B0604020202020204" pitchFamily="34" charset="0"/>
            </a:endParaRPr>
          </a:p>
          <a:p>
            <a:endParaRPr lang="en-US" sz="2400" dirty="0" smtClean="0">
              <a:solidFill>
                <a:schemeClr val="bg1"/>
              </a:solidFill>
              <a:latin typeface="Century Gothic" panose="020B0502020202020204" pitchFamily="34" charset="0"/>
              <a:cs typeface="Arial" panose="020B0604020202020204" pitchFamily="34" charset="0"/>
            </a:endParaRPr>
          </a:p>
          <a:p>
            <a:r>
              <a:rPr lang="en-US" sz="2400" dirty="0">
                <a:solidFill>
                  <a:schemeClr val="bg1"/>
                </a:solidFill>
                <a:latin typeface="Century Gothic" panose="020B0502020202020204" pitchFamily="34" charset="0"/>
                <a:cs typeface="Arial" panose="020B0604020202020204" pitchFamily="34" charset="0"/>
                <a:hlinkClick r:id="rId6"/>
              </a:rPr>
              <a:t>https://</a:t>
            </a:r>
            <a:r>
              <a:rPr lang="en-US" sz="2400" dirty="0" smtClean="0">
                <a:solidFill>
                  <a:schemeClr val="bg1"/>
                </a:solidFill>
                <a:latin typeface="Century Gothic" panose="020B0502020202020204" pitchFamily="34" charset="0"/>
                <a:cs typeface="Arial" panose="020B0604020202020204" pitchFamily="34" charset="0"/>
                <a:hlinkClick r:id="rId6"/>
              </a:rPr>
              <a:t>www.youtube.com/watch?v=Xbj-2a36BPc&amp;t=68s</a:t>
            </a:r>
            <a:endParaRPr lang="en-US" sz="2400" dirty="0" smtClean="0">
              <a:solidFill>
                <a:schemeClr val="bg1"/>
              </a:solidFill>
              <a:latin typeface="Century Gothic" panose="020B0502020202020204" pitchFamily="34" charset="0"/>
              <a:cs typeface="Arial" panose="020B0604020202020204" pitchFamily="34" charset="0"/>
            </a:endParaRPr>
          </a:p>
          <a:p>
            <a:endParaRPr lang="en-US" sz="2400" dirty="0">
              <a:solidFill>
                <a:schemeClr val="bg1"/>
              </a:solidFill>
              <a:latin typeface="Century Gothic" panose="020B0502020202020204" pitchFamily="34" charset="0"/>
              <a:cs typeface="Arial" panose="020B0604020202020204" pitchFamily="34" charset="0"/>
            </a:endParaRPr>
          </a:p>
          <a:p>
            <a:r>
              <a:rPr lang="en-US" sz="2400" dirty="0">
                <a:solidFill>
                  <a:schemeClr val="bg1"/>
                </a:solidFill>
                <a:latin typeface="Century Gothic" panose="020B0502020202020204" pitchFamily="34" charset="0"/>
                <a:cs typeface="Arial" panose="020B0604020202020204" pitchFamily="34" charset="0"/>
                <a:hlinkClick r:id="rId7"/>
              </a:rPr>
              <a:t>https://</a:t>
            </a:r>
            <a:r>
              <a:rPr lang="en-US" sz="2400" dirty="0" smtClean="0">
                <a:solidFill>
                  <a:schemeClr val="bg1"/>
                </a:solidFill>
                <a:latin typeface="Century Gothic" panose="020B0502020202020204" pitchFamily="34" charset="0"/>
                <a:cs typeface="Arial" panose="020B0604020202020204" pitchFamily="34" charset="0"/>
                <a:hlinkClick r:id="rId7"/>
              </a:rPr>
              <a:t>www.youtube.com/watch?v=y0_FUnrfV38&amp;t=2s</a:t>
            </a:r>
            <a:endParaRPr lang="en-US" sz="2400" dirty="0" smtClean="0">
              <a:solidFill>
                <a:schemeClr val="bg1"/>
              </a:solidFill>
              <a:latin typeface="Century Gothic" panose="020B0502020202020204" pitchFamily="34" charset="0"/>
              <a:cs typeface="Arial" panose="020B0604020202020204" pitchFamily="34" charset="0"/>
            </a:endParaRPr>
          </a:p>
          <a:p>
            <a:endParaRPr lang="en-US" sz="3000" dirty="0">
              <a:solidFill>
                <a:schemeClr val="bg1"/>
              </a:solidFill>
              <a:latin typeface="Century Gothic" panose="020B0502020202020204" pitchFamily="34" charset="0"/>
              <a:cs typeface="Arial" panose="020B0604020202020204" pitchFamily="34" charset="0"/>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128" y="955674"/>
            <a:ext cx="6949153" cy="5268399"/>
          </a:xfrm>
          <a:prstGeom prst="rect">
            <a:avLst/>
          </a:prstGeom>
        </p:spPr>
      </p:pic>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000" i="0" u="none" strike="noStrike" kern="1200" cap="none" spc="0" normalizeH="0" baseline="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05.</a:t>
            </a:r>
            <a:r>
              <a:rPr kumimoji="0" lang="en-US" altLang="zh-CN" sz="3000" i="0" u="none" strike="noStrike" kern="1200" cap="none" spc="0" normalizeH="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Video </a:t>
            </a:r>
            <a:r>
              <a:rPr lang="en-US" sz="3000" dirty="0" smtClean="0">
                <a:solidFill>
                  <a:schemeClr val="bg1"/>
                </a:solidFill>
                <a:latin typeface="Century Gothic" panose="020B0502020202020204" pitchFamily="34" charset="0"/>
              </a:rPr>
              <a:t>Documentaries</a:t>
            </a:r>
            <a:endPar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9"/>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extLst>
      <p:ext uri="{BB962C8B-B14F-4D97-AF65-F5344CB8AC3E}">
        <p14:creationId xmlns:p14="http://schemas.microsoft.com/office/powerpoint/2010/main" val="192492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Users\GODMAT\Desktop\images\WhatsApp Image 2024-04-28 at 5.45.28 PM(1).jpegWhatsApp Image 2024-04-28 at 5.45.28 PM(1)"/>
          <p:cNvPicPr>
            <a:picLocks noChangeAspect="1"/>
          </p:cNvPicPr>
          <p:nvPr/>
        </p:nvPicPr>
        <p:blipFill>
          <a:blip r:embed="rId2"/>
          <a:srcRect l="3005" r="3005"/>
          <a:stretch>
            <a:fillRect/>
          </a:stretch>
        </p:blipFill>
        <p:spPr>
          <a:xfrm>
            <a:off x="2039620" y="0"/>
            <a:ext cx="6445885" cy="6858000"/>
          </a:xfrm>
          <a:prstGeom prst="rect">
            <a:avLst/>
          </a:prstGeom>
        </p:spPr>
      </p:pic>
      <p:sp>
        <p:nvSpPr>
          <p:cNvPr id="2" name="任意多边形: 形状 1"/>
          <p:cNvSpPr/>
          <p:nvPr/>
        </p:nvSpPr>
        <p:spPr>
          <a:xfrm>
            <a:off x="2" y="0"/>
            <a:ext cx="4553272" cy="6858000"/>
          </a:xfrm>
          <a:custGeom>
            <a:avLst/>
            <a:gdLst>
              <a:gd name="connsiteX0" fmla="*/ 0 w 2751732"/>
              <a:gd name="connsiteY0" fmla="*/ 0 h 4476190"/>
              <a:gd name="connsiteX1" fmla="*/ 2751732 w 2751732"/>
              <a:gd name="connsiteY1" fmla="*/ 0 h 4476190"/>
              <a:gd name="connsiteX2" fmla="*/ 2751732 w 2751732"/>
              <a:gd name="connsiteY2" fmla="*/ 4476190 h 4476190"/>
              <a:gd name="connsiteX3" fmla="*/ 0 w 2751732"/>
              <a:gd name="connsiteY3" fmla="*/ 4476190 h 4476190"/>
            </a:gdLst>
            <a:ahLst/>
            <a:cxnLst>
              <a:cxn ang="0">
                <a:pos x="connsiteX0" y="connsiteY0"/>
              </a:cxn>
              <a:cxn ang="0">
                <a:pos x="connsiteX1" y="connsiteY1"/>
              </a:cxn>
              <a:cxn ang="0">
                <a:pos x="connsiteX2" y="connsiteY2"/>
              </a:cxn>
              <a:cxn ang="0">
                <a:pos x="connsiteX3" y="connsiteY3"/>
              </a:cxn>
            </a:cxnLst>
            <a:rect l="l" t="t" r="r" b="b"/>
            <a:pathLst>
              <a:path w="2751732" h="4476190">
                <a:moveTo>
                  <a:pt x="0" y="0"/>
                </a:moveTo>
                <a:lnTo>
                  <a:pt x="2751732" y="0"/>
                </a:lnTo>
                <a:lnTo>
                  <a:pt x="2751732" y="4476190"/>
                </a:lnTo>
                <a:lnTo>
                  <a:pt x="0" y="4476190"/>
                </a:lnTo>
                <a:close/>
              </a:path>
            </a:pathLst>
          </a:custGeom>
          <a:solidFill>
            <a:schemeClr val="accent2">
              <a:lumMod val="75000"/>
            </a:schemeClr>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p:cNvSpPr txBox="1"/>
          <p:nvPr/>
        </p:nvSpPr>
        <p:spPr>
          <a:xfrm>
            <a:off x="8814435" y="1610360"/>
            <a:ext cx="325056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www.kapotive.or.tz</a:t>
            </a:r>
          </a:p>
        </p:txBody>
      </p:sp>
      <p:cxnSp>
        <p:nvCxnSpPr>
          <p:cNvPr id="30" name="直接连接符 29"/>
          <p:cNvCxnSpPr/>
          <p:nvPr/>
        </p:nvCxnSpPr>
        <p:spPr>
          <a:xfrm>
            <a:off x="8494148" y="4247147"/>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8478273" y="5165724"/>
            <a:ext cx="3728720" cy="127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481332" y="6383421"/>
            <a:ext cx="3710305" cy="63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494148" y="2249905"/>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8813165" y="3531235"/>
            <a:ext cx="329882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sym typeface="+mn-ea"/>
              </a:rPr>
              <a:t>Tel: +255 711 326 789</a:t>
            </a:r>
            <a:endParaRPr lang="en-US" altLang="zh-CN" sz="2000" dirty="0">
              <a:solidFill>
                <a:schemeClr val="tx2"/>
              </a:solidFill>
              <a:latin typeface="Montserrat" charset="0"/>
              <a:ea typeface="+mj-ea"/>
              <a:cs typeface="Montserrat" charset="0"/>
            </a:endParaRPr>
          </a:p>
        </p:txBody>
      </p:sp>
      <p:sp>
        <p:nvSpPr>
          <p:cNvPr id="37" name="文本框 36"/>
          <p:cNvSpPr txBox="1"/>
          <p:nvPr/>
        </p:nvSpPr>
        <p:spPr>
          <a:xfrm>
            <a:off x="8862333" y="4494934"/>
            <a:ext cx="2657830"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Whatsapp Link</a:t>
            </a:r>
          </a:p>
        </p:txBody>
      </p:sp>
      <p:sp>
        <p:nvSpPr>
          <p:cNvPr id="38" name="文本框 37"/>
          <p:cNvSpPr txBox="1"/>
          <p:nvPr/>
        </p:nvSpPr>
        <p:spPr>
          <a:xfrm>
            <a:off x="8796655" y="5289550"/>
            <a:ext cx="3251200" cy="101473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https://chat.whatsapp.com/LqosgEAG6no4qY2RaRPqe2</a:t>
            </a:r>
          </a:p>
        </p:txBody>
      </p:sp>
      <p:pic>
        <p:nvPicPr>
          <p:cNvPr id="11" name="Picture 10" descr="Untitled-1.fw"/>
          <p:cNvPicPr>
            <a:picLocks noChangeAspect="1"/>
          </p:cNvPicPr>
          <p:nvPr/>
        </p:nvPicPr>
        <p:blipFill>
          <a:blip r:embed="rId3"/>
          <a:stretch>
            <a:fillRect/>
          </a:stretch>
        </p:blipFill>
        <p:spPr>
          <a:xfrm>
            <a:off x="549910" y="1902460"/>
            <a:ext cx="3415665" cy="3354705"/>
          </a:xfrm>
          <a:prstGeom prst="rect">
            <a:avLst/>
          </a:prstGeom>
        </p:spPr>
      </p:pic>
      <p:cxnSp>
        <p:nvCxnSpPr>
          <p:cNvPr id="12" name="直接连接符 33"/>
          <p:cNvCxnSpPr/>
          <p:nvPr/>
        </p:nvCxnSpPr>
        <p:spPr>
          <a:xfrm>
            <a:off x="8485893" y="3248760"/>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文本框 24"/>
          <p:cNvSpPr txBox="1"/>
          <p:nvPr/>
        </p:nvSpPr>
        <p:spPr>
          <a:xfrm>
            <a:off x="8813165" y="2554605"/>
            <a:ext cx="3250565" cy="398780"/>
          </a:xfrm>
          <a:prstGeom prst="rect">
            <a:avLst/>
          </a:prstGeom>
          <a:noFill/>
        </p:spPr>
        <p:txBody>
          <a:bodyPr wrap="square">
            <a:spAutoFit/>
          </a:bodyPr>
          <a:lstStyle/>
          <a:p>
            <a:r>
              <a:rPr lang="en-US" altLang="zh-CN" sz="2000" dirty="0">
                <a:solidFill>
                  <a:schemeClr val="tx2"/>
                </a:solidFill>
                <a:latin typeface="Montserrat" charset="0"/>
                <a:ea typeface="+mj-ea"/>
                <a:cs typeface="Montserrat" charset="0"/>
              </a:rPr>
              <a:t>Tel: +255 767 047 621</a:t>
            </a:r>
          </a:p>
        </p:txBody>
      </p:sp>
      <p:cxnSp>
        <p:nvCxnSpPr>
          <p:cNvPr id="3" name="直接连接符 33"/>
          <p:cNvCxnSpPr/>
          <p:nvPr/>
        </p:nvCxnSpPr>
        <p:spPr>
          <a:xfrm>
            <a:off x="8494148" y="1338045"/>
            <a:ext cx="370587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93330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blipFill rotWithShape="1">
            <a:blip r:embed="rId4"/>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259840"/>
            <a:ext cx="10927080" cy="5469890"/>
          </a:xfrm>
          <a:prstGeom prst="frame">
            <a:avLst>
              <a:gd name="adj1" fmla="val 4156"/>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26"/>
          <p:cNvSpPr txBox="1"/>
          <p:nvPr>
            <p:custDataLst>
              <p:tags r:id="rId2"/>
            </p:custDataLst>
          </p:nvPr>
        </p:nvSpPr>
        <p:spPr>
          <a:xfrm>
            <a:off x="1412240" y="400685"/>
            <a:ext cx="9986645" cy="553085"/>
          </a:xfrm>
          <a:prstGeom prst="rect">
            <a:avLst/>
          </a:prstGeom>
          <a:solidFill>
            <a:schemeClr val="accent2">
              <a:lumMod val="75000"/>
            </a:schemeClr>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algn="ctr" fontAlgn="t"/>
            <a:r>
              <a:rPr lang="en-US" altLang="zh-CN" sz="3000" dirty="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rPr>
              <a:t>INTRODUCTION</a:t>
            </a:r>
          </a:p>
        </p:txBody>
      </p:sp>
      <p:pic>
        <p:nvPicPr>
          <p:cNvPr id="8" name="Picture 7" descr="Untitled-1.fw"/>
          <p:cNvPicPr>
            <a:picLocks noChangeAspect="1"/>
          </p:cNvPicPr>
          <p:nvPr/>
        </p:nvPicPr>
        <p:blipFill>
          <a:blip r:embed="rId5"/>
          <a:stretch>
            <a:fillRect/>
          </a:stretch>
        </p:blipFill>
        <p:spPr>
          <a:xfrm>
            <a:off x="325120" y="102235"/>
            <a:ext cx="1191895" cy="1191260"/>
          </a:xfrm>
          <a:prstGeom prst="rect">
            <a:avLst/>
          </a:prstGeom>
        </p:spPr>
      </p:pic>
      <p:sp>
        <p:nvSpPr>
          <p:cNvPr id="25" name="文本框 2"/>
          <p:cNvSpPr txBox="1"/>
          <p:nvPr/>
        </p:nvSpPr>
        <p:spPr>
          <a:xfrm>
            <a:off x="1031875" y="1604010"/>
            <a:ext cx="10004425" cy="4812030"/>
          </a:xfrm>
          <a:prstGeom prst="rect">
            <a:avLst/>
          </a:prstGeom>
          <a:noFill/>
        </p:spPr>
        <p:txBody>
          <a:bodyPr wrap="square">
            <a:noAutofit/>
          </a:bodyPr>
          <a:lstStyle/>
          <a:p>
            <a:pPr algn="just"/>
            <a:r>
              <a:rPr lang="en-US" sz="3000" dirty="0">
                <a:solidFill>
                  <a:schemeClr val="bg1"/>
                </a:solidFill>
                <a:latin typeface="Century Gothic" panose="020B0502020202020204" pitchFamily="34" charset="0"/>
              </a:rPr>
              <a:t>Visibility as a tool for organizations </a:t>
            </a:r>
            <a:r>
              <a:rPr lang="en-US" sz="3000" dirty="0" smtClean="0">
                <a:solidFill>
                  <a:schemeClr val="bg1"/>
                </a:solidFill>
                <a:latin typeface="Century Gothic" panose="020B0502020202020204" pitchFamily="34" charset="0"/>
              </a:rPr>
              <a:t>refers: </a:t>
            </a:r>
            <a:r>
              <a:rPr lang="en-US" sz="3000" dirty="0">
                <a:solidFill>
                  <a:schemeClr val="bg1"/>
                </a:solidFill>
                <a:latin typeface="Century Gothic" panose="020B0502020202020204" pitchFamily="34" charset="0"/>
              </a:rPr>
              <a:t>T</a:t>
            </a:r>
            <a:r>
              <a:rPr lang="en-US" sz="3000" dirty="0" smtClean="0">
                <a:solidFill>
                  <a:schemeClr val="bg1"/>
                </a:solidFill>
                <a:latin typeface="Century Gothic" panose="020B0502020202020204" pitchFamily="34" charset="0"/>
              </a:rPr>
              <a:t>o </a:t>
            </a:r>
            <a:r>
              <a:rPr lang="en-US" sz="3000" dirty="0">
                <a:solidFill>
                  <a:schemeClr val="bg1"/>
                </a:solidFill>
                <a:latin typeface="Century Gothic" panose="020B0502020202020204" pitchFamily="34" charset="0"/>
              </a:rPr>
              <a:t>the deliberate efforts made by an organization to increase its presence and awareness among its target audience or stakeholders. </a:t>
            </a:r>
            <a:endParaRPr lang="en-US" sz="3000" dirty="0" smtClean="0">
              <a:solidFill>
                <a:schemeClr val="bg1"/>
              </a:solidFill>
              <a:latin typeface="Century Gothic" panose="020B0502020202020204" pitchFamily="34" charset="0"/>
            </a:endParaRPr>
          </a:p>
          <a:p>
            <a:pPr algn="just"/>
            <a:endParaRPr lang="en-US" sz="3000" dirty="0">
              <a:solidFill>
                <a:schemeClr val="bg1"/>
              </a:solidFill>
              <a:latin typeface="Century Gothic" panose="020B0502020202020204" pitchFamily="34" charset="0"/>
            </a:endParaRPr>
          </a:p>
          <a:p>
            <a:pPr algn="just"/>
            <a:r>
              <a:rPr lang="en-US" sz="3000" dirty="0" smtClean="0">
                <a:solidFill>
                  <a:schemeClr val="bg1"/>
                </a:solidFill>
                <a:latin typeface="Century Gothic" panose="020B0502020202020204" pitchFamily="34" charset="0"/>
              </a:rPr>
              <a:t>It </a:t>
            </a:r>
            <a:r>
              <a:rPr lang="en-US" sz="3000" dirty="0">
                <a:solidFill>
                  <a:schemeClr val="bg1"/>
                </a:solidFill>
                <a:latin typeface="Century Gothic" panose="020B0502020202020204" pitchFamily="34" charset="0"/>
              </a:rPr>
              <a:t>involves strategies and actions aimed at making the organization more recognizable, prominent, and accessible to the public, supporters, donors, partners, and other relevant stakeholders. The visibility can manifest in various forms include</a:t>
            </a:r>
            <a:r>
              <a:rPr lang="en-US" altLang="zh-CN" sz="3000" dirty="0" smtClean="0">
                <a:solidFill>
                  <a:schemeClr val="bg1"/>
                </a:solidFill>
                <a:latin typeface="Century Gothic" panose="020B0502020202020204" pitchFamily="34" charset="0"/>
                <a:cs typeface="Century Gothic" panose="020B0502020202020204" charset="0"/>
                <a:sym typeface="+mn-ea"/>
              </a:rPr>
              <a:t>.</a:t>
            </a:r>
            <a:endParaRPr lang="en-US" altLang="zh-CN" sz="3000" dirty="0">
              <a:solidFill>
                <a:schemeClr val="bg1"/>
              </a:solidFill>
              <a:latin typeface="Century Gothic" panose="020B0502020202020204" pitchFamily="34" charset="0"/>
              <a:cs typeface="Century Gothic" panose="020B0502020202020204" charset="0"/>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72" name="任意多边形: 形状 71"/>
          <p:cNvSpPr/>
          <p:nvPr/>
        </p:nvSpPr>
        <p:spPr>
          <a:xfrm>
            <a:off x="0" y="-3075305"/>
            <a:ext cx="12192000" cy="9933305"/>
          </a:xfrm>
          <a:custGeom>
            <a:avLst/>
            <a:gdLst>
              <a:gd name="connsiteX0" fmla="*/ 12191997 w 12191999"/>
              <a:gd name="connsiteY0" fmla="*/ 0 h 5732468"/>
              <a:gd name="connsiteX1" fmla="*/ 12191999 w 12191999"/>
              <a:gd name="connsiteY1" fmla="*/ 5230092 h 5732468"/>
              <a:gd name="connsiteX2" fmla="*/ 9489861 w 12191999"/>
              <a:gd name="connsiteY2" fmla="*/ 5732467 h 5732468"/>
              <a:gd name="connsiteX3" fmla="*/ 0 w 12191999"/>
              <a:gd name="connsiteY3" fmla="*/ 5732468 h 5732468"/>
              <a:gd name="connsiteX4" fmla="*/ 2 w 12191999"/>
              <a:gd name="connsiteY4" fmla="*/ 2266708 h 5732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9" h="5732468">
                <a:moveTo>
                  <a:pt x="12191997" y="0"/>
                </a:moveTo>
                <a:lnTo>
                  <a:pt x="12191999" y="5230092"/>
                </a:lnTo>
                <a:lnTo>
                  <a:pt x="9489861" y="5732467"/>
                </a:lnTo>
                <a:lnTo>
                  <a:pt x="0" y="5732468"/>
                </a:lnTo>
                <a:lnTo>
                  <a:pt x="2" y="2266708"/>
                </a:lnTo>
                <a:close/>
              </a:path>
            </a:pathLst>
          </a:custGeom>
          <a:blipFill rotWithShape="1">
            <a:blip r:embed="rId4"/>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9" name="文本框 8"/>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accent1"/>
                </a:solidFill>
                <a:latin typeface="+mj-lt"/>
              </a:rPr>
              <a:t>PRESENTATION</a:t>
            </a:r>
          </a:p>
          <a:p>
            <a:pPr algn="r"/>
            <a:r>
              <a:rPr lang="en-US" altLang="zh-CN" sz="1200" dirty="0">
                <a:solidFill>
                  <a:schemeClr val="accent1"/>
                </a:solidFill>
                <a:latin typeface="+mj-lt"/>
              </a:rPr>
              <a:t>//SLIDE</a:t>
            </a:r>
            <a:endParaRPr lang="zh-CN" altLang="en-US" sz="1200" dirty="0">
              <a:solidFill>
                <a:schemeClr val="accent1"/>
              </a:solidFill>
              <a:latin typeface="+mj-lt"/>
            </a:endParaRPr>
          </a:p>
        </p:txBody>
      </p:sp>
      <p:sp>
        <p:nvSpPr>
          <p:cNvPr id="64" name="图文框 63"/>
          <p:cNvSpPr/>
          <p:nvPr/>
        </p:nvSpPr>
        <p:spPr>
          <a:xfrm>
            <a:off x="520065" y="1259840"/>
            <a:ext cx="10927080" cy="5469890"/>
          </a:xfrm>
          <a:prstGeom prst="frame">
            <a:avLst>
              <a:gd name="adj1" fmla="val 4156"/>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 name="组合 3"/>
          <p:cNvGrpSpPr/>
          <p:nvPr/>
        </p:nvGrpSpPr>
        <p:grpSpPr>
          <a:xfrm>
            <a:off x="874713" y="401140"/>
            <a:ext cx="2700609" cy="261610"/>
            <a:chOff x="537444" y="535301"/>
            <a:chExt cx="2700609" cy="261610"/>
          </a:xfrm>
        </p:grpSpPr>
        <p:sp>
          <p:nvSpPr>
            <p:cNvPr id="27" name="文本框 26"/>
            <p:cNvSpPr txBox="1"/>
            <p:nvPr/>
          </p:nvSpPr>
          <p:spPr>
            <a:xfrm>
              <a:off x="537444" y="535301"/>
              <a:ext cx="2366683" cy="229870"/>
            </a:xfrm>
            <a:prstGeom prst="rect">
              <a:avLst/>
            </a:prstGeom>
            <a:no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schemeClr val="bg2">
                      <a:lumMod val="50000"/>
                    </a:schemeClr>
                  </a:solidFill>
                  <a:effectLst/>
                  <a:uLnTx/>
                  <a:uFillTx/>
                  <a:latin typeface="Hubot-Sans Black Wide" charset="0"/>
                  <a:ea typeface="Gilroy" panose="00000400000000000000" charset="0"/>
                  <a:cs typeface="+mn-cs"/>
                </a:rPr>
                <a:t>YOUR LOGO</a:t>
              </a:r>
            </a:p>
          </p:txBody>
        </p:sp>
        <p:sp>
          <p:nvSpPr>
            <p:cNvPr id="28" name="文本框 27"/>
            <p:cNvSpPr txBox="1"/>
            <p:nvPr/>
          </p:nvSpPr>
          <p:spPr>
            <a:xfrm>
              <a:off x="1547301" y="535301"/>
              <a:ext cx="1690752" cy="261610"/>
            </a:xfrm>
            <a:prstGeom prst="rect">
              <a:avLst/>
            </a:prstGeom>
            <a:noFill/>
          </p:spPr>
          <p:txBody>
            <a:bodyPr wrap="square">
              <a:spAutoFit/>
            </a:bodyPr>
            <a:lstStyle/>
            <a:p>
              <a:r>
                <a:rPr lang="en-US" altLang="zh-CN" sz="1100" dirty="0"/>
                <a:t>WPS  TEMPLATE</a:t>
              </a:r>
            </a:p>
          </p:txBody>
        </p:sp>
        <p:cxnSp>
          <p:nvCxnSpPr>
            <p:cNvPr id="29" name="直接连接符 28"/>
            <p:cNvCxnSpPr/>
            <p:nvPr/>
          </p:nvCxnSpPr>
          <p:spPr>
            <a:xfrm>
              <a:off x="1549100" y="570155"/>
              <a:ext cx="0" cy="161365"/>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26"/>
          <p:cNvSpPr txBox="1"/>
          <p:nvPr>
            <p:custDataLst>
              <p:tags r:id="rId2"/>
            </p:custDataLst>
          </p:nvPr>
        </p:nvSpPr>
        <p:spPr>
          <a:xfrm>
            <a:off x="1380490" y="351155"/>
            <a:ext cx="10067290" cy="553085"/>
          </a:xfrm>
          <a:prstGeom prst="rect">
            <a:avLst/>
          </a:prstGeom>
          <a:solidFill>
            <a:schemeClr val="accent2">
              <a:lumMod val="75000"/>
            </a:schemeClr>
          </a:solidFill>
        </p:spPr>
        <p:txBody>
          <a:bodyPr vert="horz" wrap="square" rtlCol="0">
            <a:sp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algn="ctr" fontAlgn="t"/>
            <a:r>
              <a:rPr lang="en-US" altLang="zh-CN" sz="3000" dirty="0" smtClean="0">
                <a:solidFill>
                  <a:schemeClr val="bg1"/>
                </a:solidFill>
                <a:effectLst>
                  <a:outerShdw blurRad="38100" dist="19050" dir="2700000" algn="tl" rotWithShape="0">
                    <a:schemeClr val="dk1">
                      <a:alpha val="40000"/>
                    </a:schemeClr>
                  </a:outerShdw>
                </a:effectLst>
                <a:latin typeface="Century Gothic" panose="020B0502020202020204" charset="0"/>
                <a:cs typeface="Century Gothic" panose="020B0502020202020204" charset="0"/>
                <a:sym typeface="+mn-ea"/>
              </a:rPr>
              <a:t>Conti…</a:t>
            </a:r>
            <a:endParaRPr kumimoji="0" lang="en-US" altLang="zh-CN" sz="3000" b="0" i="0" u="none" strike="noStrike" kern="1200" cap="none" spc="0" normalizeH="0" baseline="0" noProof="0" dirty="0">
              <a:ln>
                <a:noFill/>
              </a:ln>
              <a:solidFill>
                <a:schemeClr val="bg1"/>
              </a:solidFill>
              <a:effectLst>
                <a:outerShdw blurRad="38100" dist="19050" dir="2700000" algn="tl" rotWithShape="0">
                  <a:schemeClr val="dk1">
                    <a:alpha val="40000"/>
                  </a:schemeClr>
                </a:outerShdw>
              </a:effectLst>
              <a:uLnTx/>
              <a:uFillTx/>
              <a:latin typeface="Century Gothic" panose="020B0502020202020204" charset="0"/>
              <a:ea typeface="Gilroy" panose="00000400000000000000" charset="0"/>
              <a:cs typeface="Century Gothic" panose="020B0502020202020204" charset="0"/>
              <a:sym typeface="+mn-ea"/>
            </a:endParaRPr>
          </a:p>
        </p:txBody>
      </p:sp>
      <p:pic>
        <p:nvPicPr>
          <p:cNvPr id="8" name="Picture 7" descr="Untitled-1.fw"/>
          <p:cNvPicPr>
            <a:picLocks noChangeAspect="1"/>
          </p:cNvPicPr>
          <p:nvPr/>
        </p:nvPicPr>
        <p:blipFill>
          <a:blip r:embed="rId5"/>
          <a:stretch>
            <a:fillRect/>
          </a:stretch>
        </p:blipFill>
        <p:spPr>
          <a:xfrm>
            <a:off x="325120" y="102235"/>
            <a:ext cx="1191895" cy="1191260"/>
          </a:xfrm>
          <a:prstGeom prst="rect">
            <a:avLst/>
          </a:prstGeom>
        </p:spPr>
      </p:pic>
      <p:sp>
        <p:nvSpPr>
          <p:cNvPr id="25" name="文本框 2"/>
          <p:cNvSpPr txBox="1"/>
          <p:nvPr/>
        </p:nvSpPr>
        <p:spPr>
          <a:xfrm>
            <a:off x="1031875" y="1485472"/>
            <a:ext cx="10004425" cy="4843145"/>
          </a:xfrm>
          <a:prstGeom prst="rect">
            <a:avLst/>
          </a:prstGeom>
          <a:noFill/>
        </p:spPr>
        <p:txBody>
          <a:bodyPr wrap="square">
            <a:noAutofit/>
          </a:bodyPr>
          <a:lstStyle/>
          <a:p>
            <a:pPr marL="514350" indent="-514350">
              <a:buFont typeface="+mj-lt"/>
              <a:buAutoNum type="alphaLcParenR"/>
            </a:pPr>
            <a:r>
              <a:rPr lang="en-US" sz="2700" dirty="0">
                <a:solidFill>
                  <a:schemeClr val="bg1"/>
                </a:solidFill>
                <a:latin typeface="Century Gothic" panose="020B0502020202020204" pitchFamily="34" charset="0"/>
              </a:rPr>
              <a:t>Brand </a:t>
            </a:r>
            <a:r>
              <a:rPr lang="en-US" sz="2700" dirty="0" smtClean="0">
                <a:solidFill>
                  <a:schemeClr val="bg1"/>
                </a:solidFill>
                <a:latin typeface="Century Gothic" panose="020B0502020202020204" pitchFamily="34" charset="0"/>
              </a:rPr>
              <a:t>Visibility</a:t>
            </a:r>
          </a:p>
          <a:p>
            <a:pPr marL="514350" indent="-514350">
              <a:buFont typeface="+mj-lt"/>
              <a:buAutoNum type="alphaLcParenR"/>
            </a:pPr>
            <a:r>
              <a:rPr lang="en-US" sz="2700" dirty="0" smtClean="0">
                <a:solidFill>
                  <a:schemeClr val="bg1"/>
                </a:solidFill>
                <a:latin typeface="Century Gothic" panose="020B0502020202020204" pitchFamily="34" charset="0"/>
              </a:rPr>
              <a:t>Online Visibility</a:t>
            </a:r>
          </a:p>
          <a:p>
            <a:pPr marL="514350" indent="-514350">
              <a:buFont typeface="+mj-lt"/>
              <a:buAutoNum type="alphaLcParenR"/>
            </a:pPr>
            <a:r>
              <a:rPr lang="en-US" sz="2700" dirty="0" smtClean="0">
                <a:solidFill>
                  <a:schemeClr val="bg1"/>
                </a:solidFill>
                <a:latin typeface="Century Gothic" panose="020B0502020202020204" pitchFamily="34" charset="0"/>
              </a:rPr>
              <a:t>Media Visibility</a:t>
            </a:r>
          </a:p>
          <a:p>
            <a:pPr marL="514350" indent="-514350">
              <a:buFont typeface="+mj-lt"/>
              <a:buAutoNum type="alphaLcParenR"/>
            </a:pPr>
            <a:r>
              <a:rPr lang="en-US" sz="2700" dirty="0" smtClean="0">
                <a:solidFill>
                  <a:schemeClr val="bg1"/>
                </a:solidFill>
                <a:latin typeface="Century Gothic" panose="020B0502020202020204" pitchFamily="34" charset="0"/>
              </a:rPr>
              <a:t>Event Visibility</a:t>
            </a:r>
          </a:p>
          <a:p>
            <a:pPr marL="514350" indent="-514350">
              <a:buFont typeface="+mj-lt"/>
              <a:buAutoNum type="alphaLcParenR"/>
            </a:pPr>
            <a:r>
              <a:rPr lang="en-US" sz="2700" dirty="0" smtClean="0">
                <a:solidFill>
                  <a:schemeClr val="bg1"/>
                </a:solidFill>
                <a:latin typeface="Century Gothic" panose="020B0502020202020204" pitchFamily="34" charset="0"/>
              </a:rPr>
              <a:t>Partnership </a:t>
            </a:r>
            <a:r>
              <a:rPr lang="en-US" sz="2700" dirty="0">
                <a:solidFill>
                  <a:schemeClr val="bg1"/>
                </a:solidFill>
                <a:latin typeface="Century Gothic" panose="020B0502020202020204" pitchFamily="34" charset="0"/>
              </a:rPr>
              <a:t>Visibility and </a:t>
            </a:r>
            <a:endParaRPr lang="en-US" sz="2700" dirty="0" smtClean="0">
              <a:solidFill>
                <a:schemeClr val="bg1"/>
              </a:solidFill>
              <a:latin typeface="Century Gothic" panose="020B0502020202020204" pitchFamily="34" charset="0"/>
            </a:endParaRPr>
          </a:p>
          <a:p>
            <a:pPr marL="514350" indent="-514350">
              <a:buFont typeface="+mj-lt"/>
              <a:buAutoNum type="alphaLcParenR"/>
            </a:pPr>
            <a:r>
              <a:rPr lang="en-US" sz="2700" dirty="0" smtClean="0">
                <a:solidFill>
                  <a:schemeClr val="bg1"/>
                </a:solidFill>
                <a:latin typeface="Century Gothic" panose="020B0502020202020204" pitchFamily="34" charset="0"/>
              </a:rPr>
              <a:t>Visibility </a:t>
            </a:r>
            <a:r>
              <a:rPr lang="en-US" sz="2700" dirty="0">
                <a:solidFill>
                  <a:schemeClr val="bg1"/>
                </a:solidFill>
                <a:latin typeface="Century Gothic" panose="020B0502020202020204" pitchFamily="34" charset="0"/>
              </a:rPr>
              <a:t>through Advocacy and Thought Leadership</a:t>
            </a:r>
            <a:r>
              <a:rPr lang="en-US" sz="2700" dirty="0" smtClean="0">
                <a:solidFill>
                  <a:schemeClr val="bg1"/>
                </a:solidFill>
                <a:latin typeface="Century Gothic" panose="020B0502020202020204" pitchFamily="34" charset="0"/>
              </a:rPr>
              <a:t>.</a:t>
            </a:r>
          </a:p>
          <a:p>
            <a:endParaRPr lang="en-US" sz="2700" dirty="0" smtClean="0">
              <a:solidFill>
                <a:schemeClr val="bg1"/>
              </a:solidFill>
              <a:latin typeface="Century Gothic" panose="020B0502020202020204" pitchFamily="34" charset="0"/>
            </a:endParaRPr>
          </a:p>
          <a:p>
            <a:r>
              <a:rPr lang="en-US" sz="2700" dirty="0">
                <a:solidFill>
                  <a:schemeClr val="bg1"/>
                </a:solidFill>
                <a:latin typeface="Century Gothic" panose="020B0502020202020204" pitchFamily="34" charset="0"/>
              </a:rPr>
              <a:t>Overall, visibility as a tool for organizations involves proactive efforts to increase awareness, recognition, and engagement, ultimately contributing to the organization's success in achieving its mission and goals. Lets </a:t>
            </a:r>
            <a:r>
              <a:rPr lang="en-US" sz="2700" dirty="0" smtClean="0">
                <a:solidFill>
                  <a:schemeClr val="bg1"/>
                </a:solidFill>
                <a:latin typeface="Century Gothic" panose="020B0502020202020204" pitchFamily="34" charset="0"/>
              </a:rPr>
              <a:t>dig in </a:t>
            </a:r>
            <a:r>
              <a:rPr lang="en-US" sz="2700" dirty="0">
                <a:solidFill>
                  <a:schemeClr val="bg1"/>
                </a:solidFill>
                <a:latin typeface="Century Gothic" panose="020B0502020202020204" pitchFamily="34" charset="0"/>
              </a:rPr>
              <a:t>at different forms of </a:t>
            </a:r>
            <a:r>
              <a:rPr lang="en-US" sz="2700" dirty="0" smtClean="0">
                <a:solidFill>
                  <a:schemeClr val="bg1"/>
                </a:solidFill>
                <a:latin typeface="Century Gothic" panose="020B0502020202020204" pitchFamily="34" charset="0"/>
              </a:rPr>
              <a:t>visibility:</a:t>
            </a:r>
            <a:endParaRPr lang="en-US" altLang="zh-CN" sz="2700" dirty="0">
              <a:solidFill>
                <a:schemeClr val="bg1"/>
              </a:solidFill>
              <a:latin typeface="Century Gothic" panose="020B0502020202020204" pitchFamily="34" charset="0"/>
              <a:cs typeface="Century Gothic" panose="020B0502020202020204" charset="0"/>
              <a:sym typeface="+mn-ea"/>
            </a:endParaRPr>
          </a:p>
          <a:p>
            <a:pPr marL="514350" indent="-514350" algn="just">
              <a:buFont typeface="+mj-lt"/>
              <a:buAutoNum type="alphaLcParenR"/>
            </a:pPr>
            <a:endParaRPr lang="en-US" altLang="zh-CN" sz="2700" dirty="0">
              <a:solidFill>
                <a:schemeClr val="bg1"/>
              </a:solidFill>
              <a:latin typeface="Century Gothic" panose="020B0502020202020204" pitchFamily="34" charset="0"/>
              <a:cs typeface="Century Gothic" panose="020B0502020202020204" charset="0"/>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4933950"/>
          </a:xfrm>
          <a:prstGeom prst="rect">
            <a:avLst/>
          </a:prstGeom>
          <a:noFill/>
        </p:spPr>
        <p:txBody>
          <a:bodyPr wrap="square">
            <a:noAutofit/>
          </a:bodyPr>
          <a:lstStyle/>
          <a:p>
            <a:r>
              <a:rPr lang="en-US" sz="2800" dirty="0">
                <a:solidFill>
                  <a:schemeClr val="bg1"/>
                </a:solidFill>
                <a:latin typeface="Century Gothic" panose="020B0502020202020204" pitchFamily="34" charset="0"/>
              </a:rPr>
              <a:t>A </a:t>
            </a:r>
            <a:r>
              <a:rPr lang="en-US" sz="2800" b="1" dirty="0">
                <a:solidFill>
                  <a:schemeClr val="bg1"/>
                </a:solidFill>
                <a:latin typeface="Century Gothic" panose="020B0502020202020204" pitchFamily="34" charset="0"/>
              </a:rPr>
              <a:t>w</a:t>
            </a:r>
            <a:r>
              <a:rPr lang="en-US" sz="2800" b="1" dirty="0" smtClean="0">
                <a:solidFill>
                  <a:schemeClr val="bg1"/>
                </a:solidFill>
                <a:latin typeface="Century Gothic" panose="020B0502020202020204" pitchFamily="34" charset="0"/>
              </a:rPr>
              <a:t>ebsite</a:t>
            </a:r>
            <a:r>
              <a:rPr lang="en-US" sz="2800" dirty="0">
                <a:solidFill>
                  <a:schemeClr val="bg1"/>
                </a:solidFill>
                <a:latin typeface="Century Gothic" panose="020B0502020202020204" pitchFamily="34" charset="0"/>
              </a:rPr>
              <a:t> is a collection of interlinked web pages that share a single domain name and serve various purposes. These web pages are usually made available online by an individual, company, educational institution, government, or organization. Websites contain hyperlinks that connect them to each other, allowing users to navigate between different pages</a:t>
            </a:r>
            <a:r>
              <a:rPr lang="en-US" sz="2800" dirty="0" smtClean="0">
                <a:solidFill>
                  <a:schemeClr val="bg1"/>
                </a:solidFill>
                <a:latin typeface="Century Gothic" panose="020B0502020202020204" pitchFamily="34" charset="0"/>
              </a:rPr>
              <a:t>.</a:t>
            </a:r>
            <a:endParaRPr lang="en-US" sz="2800" dirty="0">
              <a:solidFill>
                <a:schemeClr val="bg1"/>
              </a:solidFill>
              <a:latin typeface="Century Gothic" panose="020B0502020202020204" pitchFamily="34" charset="0"/>
              <a:ea typeface="SimSun" panose="02010600030101010101" pitchFamily="2" charset="-122"/>
              <a:cs typeface="Century Gothic" panose="020B0502020202020204" charset="0"/>
              <a:sym typeface="+mn-ea"/>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571" y="914934"/>
            <a:ext cx="7425266" cy="5271134"/>
          </a:xfrm>
          <a:prstGeom prst="rect">
            <a:avLst/>
          </a:prstGeom>
        </p:spPr>
      </p:pic>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500" i="0" u="none" strike="noStrike" kern="1200" cap="none" spc="0" normalizeH="0" baseline="0" noProof="0" dirty="0">
                <a:ln>
                  <a:noFill/>
                </a:ln>
                <a:solidFill>
                  <a:schemeClr val="bg1"/>
                </a:solidFill>
                <a:effectLst/>
                <a:uLnTx/>
                <a:uFillTx/>
                <a:latin typeface="Century Gothic" panose="020B0502020202020204" charset="0"/>
                <a:ea typeface="Gilroy" panose="00000400000000000000" charset="0"/>
                <a:cs typeface="Century Gothic" panose="020B0502020202020204" charset="0"/>
              </a:rPr>
              <a:t> </a:t>
            </a:r>
            <a:r>
              <a:rPr kumimoji="0" lang="en-US" altLang="zh-CN" sz="35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01. </a:t>
            </a:r>
            <a:r>
              <a:rPr lang="en-US" sz="3500" dirty="0" smtClean="0">
                <a:solidFill>
                  <a:schemeClr val="bg1"/>
                </a:solidFill>
                <a:latin typeface="Century Gothic" panose="020B0502020202020204" pitchFamily="34" charset="0"/>
              </a:rPr>
              <a:t>Websites</a:t>
            </a:r>
            <a:r>
              <a:rPr lang="en-US" sz="3500" dirty="0">
                <a:solidFill>
                  <a:schemeClr val="bg1"/>
                </a:solidFill>
                <a:latin typeface="Century Gothic" panose="020B0502020202020204" pitchFamily="34" charset="0"/>
              </a:rPr>
              <a:t>: Quality and </a:t>
            </a:r>
            <a:r>
              <a:rPr lang="en-US" sz="3500" dirty="0" smtClean="0">
                <a:solidFill>
                  <a:schemeClr val="bg1"/>
                </a:solidFill>
                <a:latin typeface="Century Gothic" panose="020B0502020202020204" pitchFamily="34" charset="0"/>
              </a:rPr>
              <a:t>Effectiveness</a:t>
            </a:r>
            <a:endParaRPr kumimoji="0" lang="en-US" altLang="zh-CN" sz="35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5"/>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890"/>
            <a:ext cx="8616678"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4933950"/>
          </a:xfrm>
          <a:prstGeom prst="rect">
            <a:avLst/>
          </a:prstGeom>
          <a:noFill/>
        </p:spPr>
        <p:txBody>
          <a:bodyPr wrap="square">
            <a:noAutofit/>
          </a:bodyPr>
          <a:lstStyle/>
          <a:p>
            <a:pPr marL="514350" lvl="0" indent="-514350">
              <a:buFont typeface="+mj-lt"/>
              <a:buAutoNum type="alphaLcParenR"/>
            </a:pPr>
            <a:r>
              <a:rPr lang="en-US" sz="3200" dirty="0">
                <a:solidFill>
                  <a:schemeClr val="bg1"/>
                </a:solidFill>
                <a:latin typeface="Century Gothic" panose="020B0502020202020204" pitchFamily="34" charset="0"/>
              </a:rPr>
              <a:t>Increased Visibility and </a:t>
            </a:r>
            <a:r>
              <a:rPr lang="en-US" sz="3200" dirty="0" smtClean="0">
                <a:solidFill>
                  <a:schemeClr val="bg1"/>
                </a:solidFill>
                <a:latin typeface="Century Gothic" panose="020B0502020202020204" pitchFamily="34" charset="0"/>
              </a:rPr>
              <a:t>Accessibility.</a:t>
            </a:r>
            <a:endParaRPr lang="en-US" sz="3200" dirty="0">
              <a:solidFill>
                <a:schemeClr val="bg1"/>
              </a:solidFill>
              <a:latin typeface="Century Gothic" panose="020B0502020202020204" pitchFamily="34" charset="0"/>
            </a:endParaRPr>
          </a:p>
          <a:p>
            <a:pPr marL="514350" lvl="0" indent="-514350">
              <a:buFont typeface="+mj-lt"/>
              <a:buAutoNum type="alphaLcParenR"/>
            </a:pPr>
            <a:r>
              <a:rPr lang="en-US" sz="3200" dirty="0">
                <a:solidFill>
                  <a:schemeClr val="bg1"/>
                </a:solidFill>
                <a:latin typeface="Century Gothic" panose="020B0502020202020204" pitchFamily="34" charset="0"/>
              </a:rPr>
              <a:t>Market </a:t>
            </a:r>
            <a:r>
              <a:rPr lang="en-US" sz="3200" dirty="0" smtClean="0">
                <a:solidFill>
                  <a:schemeClr val="bg1"/>
                </a:solidFill>
                <a:latin typeface="Century Gothic" panose="020B0502020202020204" pitchFamily="34" charset="0"/>
              </a:rPr>
              <a:t>Expansion.</a:t>
            </a:r>
            <a:endParaRPr lang="en-US" sz="3200" dirty="0">
              <a:solidFill>
                <a:schemeClr val="bg1"/>
              </a:solidFill>
              <a:latin typeface="Century Gothic" panose="020B0502020202020204" pitchFamily="34" charset="0"/>
            </a:endParaRPr>
          </a:p>
          <a:p>
            <a:pPr marL="514350" lvl="0" indent="-514350">
              <a:buFont typeface="+mj-lt"/>
              <a:buAutoNum type="alphaLcParenR"/>
            </a:pPr>
            <a:r>
              <a:rPr lang="en-US" sz="3200" dirty="0">
                <a:solidFill>
                  <a:schemeClr val="bg1"/>
                </a:solidFill>
                <a:latin typeface="Century Gothic" panose="020B0502020202020204" pitchFamily="34" charset="0"/>
              </a:rPr>
              <a:t>Diversified Revenue </a:t>
            </a:r>
            <a:r>
              <a:rPr lang="en-US" sz="3200" dirty="0" smtClean="0">
                <a:solidFill>
                  <a:schemeClr val="bg1"/>
                </a:solidFill>
                <a:latin typeface="Century Gothic" panose="020B0502020202020204" pitchFamily="34" charset="0"/>
              </a:rPr>
              <a:t>Streams.</a:t>
            </a:r>
            <a:endParaRPr lang="en-US" sz="3200" dirty="0">
              <a:solidFill>
                <a:schemeClr val="bg1"/>
              </a:solidFill>
              <a:latin typeface="Century Gothic" panose="020B0502020202020204" pitchFamily="34" charset="0"/>
            </a:endParaRPr>
          </a:p>
          <a:p>
            <a:pPr marL="514350" lvl="0" indent="-514350">
              <a:buFont typeface="+mj-lt"/>
              <a:buAutoNum type="alphaLcParenR"/>
            </a:pPr>
            <a:r>
              <a:rPr lang="en-US" sz="3200" dirty="0">
                <a:solidFill>
                  <a:schemeClr val="bg1"/>
                </a:solidFill>
                <a:latin typeface="Century Gothic" panose="020B0502020202020204" pitchFamily="34" charset="0"/>
              </a:rPr>
              <a:t>Availability </a:t>
            </a:r>
            <a:r>
              <a:rPr lang="en-US" sz="3200" dirty="0" smtClean="0">
                <a:solidFill>
                  <a:schemeClr val="bg1"/>
                </a:solidFill>
                <a:latin typeface="Century Gothic" panose="020B0502020202020204" pitchFamily="34" charset="0"/>
              </a:rPr>
              <a:t>24/7.</a:t>
            </a:r>
            <a:endParaRPr lang="en-US" sz="3200" dirty="0">
              <a:solidFill>
                <a:schemeClr val="bg1"/>
              </a:solidFill>
              <a:latin typeface="Century Gothic" panose="020B0502020202020204" pitchFamily="34" charset="0"/>
            </a:endParaRPr>
          </a:p>
          <a:p>
            <a:pPr marL="514350" lvl="0" indent="-514350">
              <a:buFont typeface="+mj-lt"/>
              <a:buAutoNum type="alphaLcParenR"/>
            </a:pPr>
            <a:r>
              <a:rPr lang="en-US" sz="3200" dirty="0">
                <a:solidFill>
                  <a:schemeClr val="bg1"/>
                </a:solidFill>
                <a:latin typeface="Century Gothic" panose="020B0502020202020204" pitchFamily="34" charset="0"/>
              </a:rPr>
              <a:t>Customizable Advertising:</a:t>
            </a:r>
          </a:p>
          <a:p>
            <a:pPr marL="514350" lvl="0" indent="-514350">
              <a:buFont typeface="+mj-lt"/>
              <a:buAutoNum type="alphaLcParenR"/>
            </a:pPr>
            <a:r>
              <a:rPr lang="en-US" sz="3200" dirty="0">
                <a:solidFill>
                  <a:schemeClr val="bg1"/>
                </a:solidFill>
                <a:latin typeface="Century Gothic" panose="020B0502020202020204" pitchFamily="34" charset="0"/>
              </a:rPr>
              <a:t>Building </a:t>
            </a:r>
            <a:r>
              <a:rPr lang="en-US" sz="3200" dirty="0" smtClean="0">
                <a:solidFill>
                  <a:schemeClr val="bg1"/>
                </a:solidFill>
                <a:latin typeface="Century Gothic" panose="020B0502020202020204" pitchFamily="34" charset="0"/>
              </a:rPr>
              <a:t>Trust.</a:t>
            </a:r>
            <a:endParaRPr lang="en-US" sz="3200" dirty="0">
              <a:solidFill>
                <a:schemeClr val="bg1"/>
              </a:solidFill>
              <a:latin typeface="Century Gothic" panose="020B0502020202020204" pitchFamily="34" charset="0"/>
            </a:endParaRPr>
          </a:p>
          <a:p>
            <a:pPr marL="514350" lvl="0" indent="-514350">
              <a:buFont typeface="+mj-lt"/>
              <a:buAutoNum type="alphaLcParenR"/>
            </a:pPr>
            <a:r>
              <a:rPr lang="en-US" sz="3200" dirty="0">
                <a:solidFill>
                  <a:schemeClr val="bg1"/>
                </a:solidFill>
                <a:latin typeface="Century Gothic" panose="020B0502020202020204" pitchFamily="34" charset="0"/>
              </a:rPr>
              <a:t>Brand </a:t>
            </a:r>
            <a:r>
              <a:rPr lang="en-US" sz="3200" dirty="0" smtClean="0">
                <a:solidFill>
                  <a:schemeClr val="bg1"/>
                </a:solidFill>
                <a:latin typeface="Century Gothic" panose="020B0502020202020204" pitchFamily="34" charset="0"/>
              </a:rPr>
              <a:t>Building</a:t>
            </a:r>
            <a:r>
              <a:rPr lang="en-US" sz="3200" dirty="0">
                <a:solidFill>
                  <a:schemeClr val="bg1"/>
                </a:solidFill>
                <a:latin typeface="Century Gothic" panose="020B0502020202020204" pitchFamily="34" charset="0"/>
              </a:rPr>
              <a:t>.</a:t>
            </a:r>
          </a:p>
          <a:p>
            <a:pPr marL="514350" lvl="0" indent="-514350">
              <a:buFont typeface="+mj-lt"/>
              <a:buAutoNum type="alphaLcParenR"/>
            </a:pPr>
            <a:r>
              <a:rPr lang="en-US" sz="3200" dirty="0">
                <a:solidFill>
                  <a:schemeClr val="bg1"/>
                </a:solidFill>
                <a:latin typeface="Century Gothic" panose="020B0502020202020204" pitchFamily="34" charset="0"/>
              </a:rPr>
              <a:t>New Marketing </a:t>
            </a:r>
            <a:r>
              <a:rPr lang="en-US" sz="3200" dirty="0" smtClean="0">
                <a:solidFill>
                  <a:schemeClr val="bg1"/>
                </a:solidFill>
                <a:latin typeface="Century Gothic" panose="020B0502020202020204" pitchFamily="34" charset="0"/>
              </a:rPr>
              <a:t>Opportunities</a:t>
            </a:r>
            <a:r>
              <a:rPr lang="en-US" sz="3200" dirty="0">
                <a:solidFill>
                  <a:schemeClr val="bg1"/>
                </a:solidFill>
                <a:latin typeface="Century Gothic" panose="020B0502020202020204" pitchFamily="34" charset="0"/>
              </a:rPr>
              <a:t>.</a:t>
            </a: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933" y="936956"/>
            <a:ext cx="9106958" cy="5300332"/>
          </a:xfrm>
          <a:prstGeom prst="rect">
            <a:avLst/>
          </a:prstGeom>
        </p:spPr>
      </p:pic>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000" i="0" u="none" strike="noStrike" kern="1200" cap="none" spc="0" normalizeH="0" baseline="0" noProof="0" dirty="0" smtClean="0">
                <a:ln>
                  <a:noFill/>
                </a:ln>
                <a:solidFill>
                  <a:schemeClr val="bg1"/>
                </a:solidFill>
                <a:effectLst/>
                <a:uLnTx/>
                <a:uFillTx/>
                <a:latin typeface="Century Gothic" panose="020B0502020202020204" charset="0"/>
                <a:ea typeface="Gilroy" panose="00000400000000000000" charset="0"/>
                <a:cs typeface="Century Gothic" panose="020B0502020202020204" charset="0"/>
              </a:rPr>
              <a:t>  Reasons as why we need websites</a:t>
            </a:r>
            <a:r>
              <a:rPr kumimoji="0" lang="en-US" altLang="zh-CN" sz="3000" i="0" u="none" strike="noStrike" kern="1200" cap="none" spc="0" normalizeH="0" noProof="0" dirty="0" smtClean="0">
                <a:ln>
                  <a:noFill/>
                </a:ln>
                <a:solidFill>
                  <a:schemeClr val="bg1"/>
                </a:solidFill>
                <a:effectLst/>
                <a:uLnTx/>
                <a:uFillTx/>
                <a:latin typeface="Century Gothic" panose="020B0502020202020204" charset="0"/>
                <a:ea typeface="Gilroy" panose="00000400000000000000" charset="0"/>
                <a:cs typeface="Century Gothic" panose="020B0502020202020204" charset="0"/>
              </a:rPr>
              <a:t> for our Organizations</a:t>
            </a:r>
            <a:endPar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5"/>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extLst>
      <p:ext uri="{BB962C8B-B14F-4D97-AF65-F5344CB8AC3E}">
        <p14:creationId xmlns:p14="http://schemas.microsoft.com/office/powerpoint/2010/main" val="1946814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5090"/>
            <a:ext cx="8616678"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4933950"/>
          </a:xfrm>
          <a:prstGeom prst="rect">
            <a:avLst/>
          </a:prstGeom>
          <a:noFill/>
        </p:spPr>
        <p:txBody>
          <a:bodyPr wrap="square">
            <a:noAutofit/>
          </a:bodyPr>
          <a:lstStyle/>
          <a:p>
            <a:r>
              <a:rPr lang="en-US" sz="3000" b="1" dirty="0" smtClean="0">
                <a:solidFill>
                  <a:schemeClr val="bg1"/>
                </a:solidFill>
                <a:latin typeface="Century Gothic" panose="020B0502020202020204" pitchFamily="34" charset="0"/>
              </a:rPr>
              <a:t>This</a:t>
            </a:r>
            <a:r>
              <a:rPr lang="en-US" sz="3000" dirty="0">
                <a:solidFill>
                  <a:schemeClr val="bg1"/>
                </a:solidFill>
                <a:latin typeface="Century Gothic" panose="020B0502020202020204" pitchFamily="34" charset="0"/>
              </a:rPr>
              <a:t> involves ideating, designing, producing, and sharing visual and textual assets across various platforms to engage with the target audience. Its primary aim is to boost visibility, foster engagement, and achieve specific marketing objectives, </a:t>
            </a:r>
            <a:r>
              <a:rPr lang="en-US" sz="3000" dirty="0" smtClean="0">
                <a:solidFill>
                  <a:schemeClr val="bg1"/>
                </a:solidFill>
                <a:latin typeface="Century Gothic" panose="020B0502020202020204" pitchFamily="34" charset="0"/>
              </a:rPr>
              <a:t>thereby </a:t>
            </a:r>
            <a:r>
              <a:rPr lang="en-US" sz="3000" dirty="0">
                <a:solidFill>
                  <a:schemeClr val="bg1"/>
                </a:solidFill>
                <a:latin typeface="Century Gothic" panose="020B0502020202020204" pitchFamily="34" charset="0"/>
              </a:rPr>
              <a:t>empowering your social media </a:t>
            </a:r>
            <a:r>
              <a:rPr lang="en-US" sz="3000" dirty="0" smtClean="0">
                <a:solidFill>
                  <a:schemeClr val="bg1"/>
                </a:solidFill>
                <a:latin typeface="Century Gothic" panose="020B0502020202020204" pitchFamily="34" charset="0"/>
              </a:rPr>
              <a:t>presence</a:t>
            </a:r>
            <a:r>
              <a:rPr lang="en-US" sz="3000" baseline="30000" dirty="0">
                <a:solidFill>
                  <a:schemeClr val="bg1"/>
                </a:solidFill>
                <a:latin typeface="Century Gothic" panose="020B0502020202020204" pitchFamily="34" charset="0"/>
              </a:rPr>
              <a:t>.</a:t>
            </a:r>
            <a:endParaRPr lang="en-US" sz="3000" dirty="0">
              <a:solidFill>
                <a:schemeClr val="bg1"/>
              </a:solidFill>
              <a:latin typeface="Century Gothic" panose="020B0502020202020204" pitchFamily="34" charset="0"/>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35664"/>
          <a:stretch/>
        </p:blipFill>
        <p:spPr>
          <a:xfrm>
            <a:off x="-1636021" y="813512"/>
            <a:ext cx="6789046" cy="5443483"/>
          </a:xfrm>
          <a:prstGeom prst="rect">
            <a:avLst/>
          </a:prstGeom>
        </p:spPr>
      </p:pic>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a:t>
            </a:r>
            <a:r>
              <a:rPr kumimoji="0" lang="en-US" altLang="zh-CN" sz="3000" i="0" u="none" strike="noStrike" kern="1200" cap="none" spc="0" normalizeH="0" baseline="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02. </a:t>
            </a:r>
            <a:r>
              <a:rPr lang="en-US" sz="3000" dirty="0">
                <a:solidFill>
                  <a:schemeClr val="bg1"/>
                </a:solidFill>
                <a:latin typeface="Century Gothic" panose="020B0502020202020204" pitchFamily="34" charset="0"/>
              </a:rPr>
              <a:t>Social media: Content creation and outreach.</a:t>
            </a:r>
            <a:endPar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5"/>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extLst>
      <p:ext uri="{BB962C8B-B14F-4D97-AF65-F5344CB8AC3E}">
        <p14:creationId xmlns:p14="http://schemas.microsoft.com/office/powerpoint/2010/main" val="4015479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5090"/>
            <a:ext cx="8616678"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5185216"/>
          </a:xfrm>
          <a:prstGeom prst="rect">
            <a:avLst/>
          </a:prstGeom>
          <a:noFill/>
        </p:spPr>
        <p:txBody>
          <a:bodyPr wrap="square">
            <a:noAutofit/>
          </a:bodyPr>
          <a:lstStyle/>
          <a:p>
            <a:r>
              <a:rPr lang="en-US" sz="3000" dirty="0">
                <a:solidFill>
                  <a:schemeClr val="bg1"/>
                </a:solidFill>
                <a:latin typeface="Century Gothic" panose="020B0502020202020204" pitchFamily="34" charset="0"/>
              </a:rPr>
              <a:t>Certainly! Social media marketing plays a pivotal role in today’s digital landscape. Let’s explore its importance and the benefits it towards attracting and retaining donors:</a:t>
            </a:r>
          </a:p>
          <a:p>
            <a:pPr marL="514350" lvl="0" indent="-514350">
              <a:buFont typeface="+mj-lt"/>
              <a:buAutoNum type="alphaLcParenR"/>
            </a:pPr>
            <a:r>
              <a:rPr lang="en-US" sz="3000" dirty="0" smtClean="0">
                <a:solidFill>
                  <a:schemeClr val="bg1"/>
                </a:solidFill>
                <a:latin typeface="Century Gothic" panose="020B0502020202020204" pitchFamily="34" charset="0"/>
              </a:rPr>
              <a:t>Increases Organization Brand Awareness.</a:t>
            </a:r>
            <a:endParaRPr lang="en-US" sz="3000" dirty="0">
              <a:solidFill>
                <a:schemeClr val="bg1"/>
              </a:solidFill>
              <a:latin typeface="Century Gothic" panose="020B0502020202020204" pitchFamily="34" charset="0"/>
            </a:endParaRPr>
          </a:p>
          <a:p>
            <a:pPr marL="514350" lvl="0" indent="-514350">
              <a:buFont typeface="+mj-lt"/>
              <a:buAutoNum type="alphaLcParenR"/>
            </a:pPr>
            <a:r>
              <a:rPr lang="en-US" sz="3000" dirty="0" smtClean="0">
                <a:solidFill>
                  <a:schemeClr val="bg1"/>
                </a:solidFill>
                <a:latin typeface="Century Gothic" panose="020B0502020202020204" pitchFamily="34" charset="0"/>
              </a:rPr>
              <a:t>Cost-Effective.</a:t>
            </a:r>
            <a:endParaRPr lang="en-US" sz="3000" dirty="0">
              <a:solidFill>
                <a:schemeClr val="bg1"/>
              </a:solidFill>
              <a:latin typeface="Century Gothic" panose="020B0502020202020204" pitchFamily="34" charset="0"/>
            </a:endParaRPr>
          </a:p>
          <a:p>
            <a:pPr marL="514350" lvl="0" indent="-514350">
              <a:buFont typeface="+mj-lt"/>
              <a:buAutoNum type="alphaLcParenR"/>
            </a:pPr>
            <a:r>
              <a:rPr lang="en-US" sz="3000" dirty="0">
                <a:solidFill>
                  <a:schemeClr val="bg1"/>
                </a:solidFill>
                <a:latin typeface="Century Gothic" panose="020B0502020202020204" pitchFamily="34" charset="0"/>
              </a:rPr>
              <a:t>Gain Customer </a:t>
            </a:r>
            <a:r>
              <a:rPr lang="en-US" sz="3000" dirty="0" smtClean="0">
                <a:solidFill>
                  <a:schemeClr val="bg1"/>
                </a:solidFill>
                <a:latin typeface="Century Gothic" panose="020B0502020202020204" pitchFamily="34" charset="0"/>
              </a:rPr>
              <a:t>Trust.</a:t>
            </a:r>
            <a:endParaRPr lang="en-US" sz="3000" dirty="0">
              <a:solidFill>
                <a:schemeClr val="bg1"/>
              </a:solidFill>
              <a:latin typeface="Century Gothic" panose="020B0502020202020204" pitchFamily="34" charset="0"/>
            </a:endParaRPr>
          </a:p>
          <a:p>
            <a:pPr marL="514350" lvl="0" indent="-514350">
              <a:buFont typeface="+mj-lt"/>
              <a:buAutoNum type="alphaLcParenR"/>
            </a:pPr>
            <a:r>
              <a:rPr lang="en-US" sz="3000" dirty="0">
                <a:solidFill>
                  <a:schemeClr val="bg1"/>
                </a:solidFill>
                <a:latin typeface="Century Gothic" panose="020B0502020202020204" pitchFamily="34" charset="0"/>
              </a:rPr>
              <a:t>Interact with Target </a:t>
            </a:r>
            <a:r>
              <a:rPr lang="en-US" sz="3000" dirty="0" smtClean="0">
                <a:solidFill>
                  <a:schemeClr val="bg1"/>
                </a:solidFill>
                <a:latin typeface="Century Gothic" panose="020B0502020202020204" pitchFamily="34" charset="0"/>
              </a:rPr>
              <a:t>Audiences.</a:t>
            </a:r>
            <a:endParaRPr lang="en-US" sz="3000" dirty="0">
              <a:solidFill>
                <a:schemeClr val="bg1"/>
              </a:solidFill>
              <a:latin typeface="Century Gothic" panose="020B0502020202020204" pitchFamily="34" charset="0"/>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200" y="947208"/>
            <a:ext cx="9226127" cy="5270306"/>
          </a:xfrm>
          <a:prstGeom prst="rect">
            <a:avLst/>
          </a:prstGeom>
        </p:spPr>
      </p:pic>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000" i="0" u="none" strike="noStrike" kern="1200" cap="none" spc="0" normalizeH="0" baseline="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a:t>
            </a:r>
            <a:r>
              <a:rPr kumimoji="0" lang="en-US" altLang="zh-CN" sz="3000" i="0" u="none" strike="noStrike" kern="1200" cap="none" spc="0" normalizeH="0" baseline="0" noProof="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Importances</a:t>
            </a:r>
            <a:r>
              <a:rPr kumimoji="0" lang="en-US" altLang="zh-CN" sz="3000" i="0" u="none" strike="noStrike" kern="1200" cap="none" spc="0" normalizeH="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of Social Media towards retaining Donors</a:t>
            </a:r>
            <a:endPar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5"/>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extLst>
      <p:ext uri="{BB962C8B-B14F-4D97-AF65-F5344CB8AC3E}">
        <p14:creationId xmlns:p14="http://schemas.microsoft.com/office/powerpoint/2010/main" val="67918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5090"/>
            <a:ext cx="8616678"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4933950"/>
          </a:xfrm>
          <a:prstGeom prst="rect">
            <a:avLst/>
          </a:prstGeom>
          <a:noFill/>
        </p:spPr>
        <p:txBody>
          <a:bodyPr wrap="square">
            <a:noAutofit/>
          </a:bodyPr>
          <a:lstStyle/>
          <a:p>
            <a:r>
              <a:rPr lang="en-US" sz="3300" dirty="0">
                <a:solidFill>
                  <a:schemeClr val="bg1"/>
                </a:solidFill>
                <a:latin typeface="Century Gothic" panose="020B0502020202020204" pitchFamily="34" charset="0"/>
              </a:rPr>
              <a:t>An </a:t>
            </a:r>
            <a:r>
              <a:rPr lang="en-US" sz="3300" b="1" dirty="0">
                <a:solidFill>
                  <a:schemeClr val="bg1"/>
                </a:solidFill>
                <a:latin typeface="Century Gothic" panose="020B0502020202020204" pitchFamily="34" charset="0"/>
              </a:rPr>
              <a:t>email campaign</a:t>
            </a:r>
            <a:r>
              <a:rPr lang="en-US" sz="3300" dirty="0">
                <a:solidFill>
                  <a:schemeClr val="bg1"/>
                </a:solidFill>
                <a:latin typeface="Century Gothic" panose="020B0502020202020204" pitchFamily="34" charset="0"/>
              </a:rPr>
              <a:t> is </a:t>
            </a:r>
            <a:r>
              <a:rPr lang="en-US" sz="3300" dirty="0" smtClean="0">
                <a:solidFill>
                  <a:schemeClr val="bg1"/>
                </a:solidFill>
                <a:latin typeface="Century Gothic" panose="020B0502020202020204" pitchFamily="34" charset="0"/>
              </a:rPr>
              <a:t>a strategic </a:t>
            </a:r>
            <a:r>
              <a:rPr lang="en-US" sz="3300" dirty="0">
                <a:solidFill>
                  <a:schemeClr val="bg1"/>
                </a:solidFill>
                <a:latin typeface="Century Gothic" panose="020B0502020202020204" pitchFamily="34" charset="0"/>
              </a:rPr>
              <a:t>sequence of marketing emails sent to multiple recipients. </a:t>
            </a:r>
            <a:endParaRPr lang="en-US" sz="3300" dirty="0" smtClean="0">
              <a:solidFill>
                <a:schemeClr val="bg1"/>
              </a:solidFill>
              <a:latin typeface="Century Gothic" panose="020B0502020202020204" pitchFamily="34" charset="0"/>
            </a:endParaRPr>
          </a:p>
          <a:p>
            <a:endParaRPr lang="en-US" sz="3300" dirty="0">
              <a:solidFill>
                <a:schemeClr val="bg1"/>
              </a:solidFill>
              <a:latin typeface="Century Gothic" panose="020B0502020202020204" pitchFamily="34" charset="0"/>
            </a:endParaRPr>
          </a:p>
          <a:p>
            <a:r>
              <a:rPr lang="en-US" sz="3300" dirty="0" smtClean="0">
                <a:solidFill>
                  <a:schemeClr val="bg1"/>
                </a:solidFill>
                <a:latin typeface="Century Gothic" panose="020B0502020202020204" pitchFamily="34" charset="0"/>
              </a:rPr>
              <a:t>These </a:t>
            </a:r>
            <a:r>
              <a:rPr lang="en-US" sz="3300" dirty="0">
                <a:solidFill>
                  <a:schemeClr val="bg1"/>
                </a:solidFill>
                <a:latin typeface="Century Gothic" panose="020B0502020202020204" pitchFamily="34" charset="0"/>
              </a:rPr>
              <a:t>campaigns are designed to reach subscribers at the right time, providing valuable content and relevant offers</a:t>
            </a:r>
            <a:r>
              <a:rPr lang="en-US" sz="3300" dirty="0" smtClean="0">
                <a:solidFill>
                  <a:schemeClr val="bg1"/>
                </a:solidFill>
                <a:latin typeface="Century Gothic" panose="020B0502020202020204" pitchFamily="34" charset="0"/>
              </a:rPr>
              <a:t>.</a:t>
            </a:r>
            <a:endParaRPr lang="en-US" sz="3300" dirty="0">
              <a:solidFill>
                <a:schemeClr val="bg1"/>
              </a:solidFill>
              <a:latin typeface="Century Gothic" panose="020B0502020202020204" pitchFamily="34" charset="0"/>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1357"/>
          <a:stretch/>
        </p:blipFill>
        <p:spPr>
          <a:xfrm>
            <a:off x="-1796128" y="920202"/>
            <a:ext cx="6949153" cy="5258348"/>
          </a:xfrm>
          <a:prstGeom prst="rect">
            <a:avLst/>
          </a:prstGeom>
        </p:spPr>
      </p:pic>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000" i="0" u="none" strike="noStrike" kern="1200" cap="none" spc="0" normalizeH="0" baseline="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03. </a:t>
            </a:r>
            <a:r>
              <a:rPr lang="en-US" sz="3000" dirty="0" smtClean="0">
                <a:solidFill>
                  <a:schemeClr val="bg1"/>
                </a:solidFill>
                <a:latin typeface="Century Gothic" panose="020B0502020202020204" pitchFamily="34" charset="0"/>
              </a:rPr>
              <a:t>Email Campaigns</a:t>
            </a:r>
            <a:endPar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5"/>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extLst>
      <p:ext uri="{BB962C8B-B14F-4D97-AF65-F5344CB8AC3E}">
        <p14:creationId xmlns:p14="http://schemas.microsoft.com/office/powerpoint/2010/main" val="4065392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5322" y="85090"/>
            <a:ext cx="8616678" cy="6858000"/>
          </a:xfrm>
          <a:prstGeom prst="rect">
            <a:avLst/>
          </a:prstGeom>
          <a:blipFill rotWithShape="1">
            <a:blip r:embed="rId3"/>
            <a:tile tx="0" ty="0" sx="100000" sy="100000" flip="none" algn="tl"/>
          </a:blip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081246" y="370402"/>
            <a:ext cx="2366683" cy="461665"/>
          </a:xfrm>
          <a:prstGeom prst="rect">
            <a:avLst/>
          </a:prstGeom>
          <a:noFill/>
        </p:spPr>
        <p:txBody>
          <a:bodyPr wrap="square">
            <a:spAutoFit/>
          </a:bodyPr>
          <a:lstStyle/>
          <a:p>
            <a:pPr algn="r"/>
            <a:r>
              <a:rPr lang="en-US" altLang="zh-CN" sz="1200" dirty="0">
                <a:solidFill>
                  <a:schemeClr val="bg1"/>
                </a:solidFill>
                <a:latin typeface="+mj-lt"/>
              </a:rPr>
              <a:t>PRESENTATION</a:t>
            </a:r>
          </a:p>
          <a:p>
            <a:pPr algn="r"/>
            <a:r>
              <a:rPr lang="en-US" altLang="zh-CN" sz="1200" dirty="0">
                <a:solidFill>
                  <a:schemeClr val="bg1"/>
                </a:solidFill>
                <a:latin typeface="+mj-lt"/>
              </a:rPr>
              <a:t>//SLIDE</a:t>
            </a:r>
            <a:endParaRPr lang="zh-CN" altLang="en-US" sz="1200" dirty="0">
              <a:solidFill>
                <a:schemeClr val="bg1"/>
              </a:solidFill>
              <a:latin typeface="+mj-lt"/>
            </a:endParaRPr>
          </a:p>
        </p:txBody>
      </p:sp>
      <p:sp>
        <p:nvSpPr>
          <p:cNvPr id="12" name="文本框 11"/>
          <p:cNvSpPr txBox="1"/>
          <p:nvPr/>
        </p:nvSpPr>
        <p:spPr>
          <a:xfrm>
            <a:off x="5153660" y="955675"/>
            <a:ext cx="6731635" cy="4933950"/>
          </a:xfrm>
          <a:prstGeom prst="rect">
            <a:avLst/>
          </a:prstGeom>
          <a:noFill/>
        </p:spPr>
        <p:txBody>
          <a:bodyPr wrap="square">
            <a:noAutofit/>
          </a:bodyPr>
          <a:lstStyle/>
          <a:p>
            <a:r>
              <a:rPr lang="en-US" sz="2400" dirty="0">
                <a:solidFill>
                  <a:schemeClr val="bg1"/>
                </a:solidFill>
                <a:latin typeface="Century Gothic" panose="020B0502020202020204" pitchFamily="34" charset="0"/>
              </a:rPr>
              <a:t>Certainly! </a:t>
            </a:r>
            <a:r>
              <a:rPr lang="en-US" sz="2400" b="1" dirty="0">
                <a:solidFill>
                  <a:schemeClr val="bg1"/>
                </a:solidFill>
                <a:latin typeface="Century Gothic" panose="020B0502020202020204" pitchFamily="34" charset="0"/>
              </a:rPr>
              <a:t>Graphics</a:t>
            </a:r>
            <a:r>
              <a:rPr lang="en-US" sz="2400" dirty="0">
                <a:solidFill>
                  <a:schemeClr val="bg1"/>
                </a:solidFill>
                <a:latin typeface="Century Gothic" panose="020B0502020202020204" pitchFamily="34" charset="0"/>
              </a:rPr>
              <a:t> play a crucial role in visual communication, design, and artistic expression. Let’s explore some aspects related to graphics</a:t>
            </a:r>
            <a:r>
              <a:rPr lang="en-US" sz="2400" dirty="0" smtClean="0">
                <a:solidFill>
                  <a:schemeClr val="bg1"/>
                </a:solidFill>
                <a:latin typeface="Century Gothic" panose="020B0502020202020204" pitchFamily="34" charset="0"/>
              </a:rPr>
              <a:t>:</a:t>
            </a:r>
          </a:p>
          <a:p>
            <a:r>
              <a:rPr lang="en-US" sz="2400" b="1" dirty="0" smtClean="0">
                <a:solidFill>
                  <a:schemeClr val="bg1"/>
                </a:solidFill>
                <a:latin typeface="Century Gothic" panose="020B0502020202020204" pitchFamily="34" charset="0"/>
              </a:rPr>
              <a:t>Graphic </a:t>
            </a:r>
            <a:r>
              <a:rPr lang="en-US" sz="2400" b="1" dirty="0">
                <a:solidFill>
                  <a:schemeClr val="bg1"/>
                </a:solidFill>
                <a:latin typeface="Century Gothic" panose="020B0502020202020204" pitchFamily="34" charset="0"/>
              </a:rPr>
              <a:t>design</a:t>
            </a:r>
            <a:r>
              <a:rPr lang="en-US" sz="2400" dirty="0">
                <a:solidFill>
                  <a:schemeClr val="bg1"/>
                </a:solidFill>
                <a:latin typeface="Century Gothic" panose="020B0502020202020204" pitchFamily="34" charset="0"/>
              </a:rPr>
              <a:t> is the art of creating visual content to convey messages, ideas, or </a:t>
            </a:r>
            <a:r>
              <a:rPr lang="en-US" sz="2400" dirty="0" smtClean="0">
                <a:solidFill>
                  <a:schemeClr val="bg1"/>
                </a:solidFill>
                <a:latin typeface="Century Gothic" panose="020B0502020202020204" pitchFamily="34" charset="0"/>
              </a:rPr>
              <a:t>information.</a:t>
            </a:r>
            <a:endParaRPr lang="en-US" sz="2400" dirty="0">
              <a:solidFill>
                <a:schemeClr val="bg1"/>
              </a:solidFill>
              <a:latin typeface="Century Gothic" panose="020B0502020202020204" pitchFamily="34" charset="0"/>
            </a:endParaRPr>
          </a:p>
          <a:p>
            <a:r>
              <a:rPr lang="en-US" sz="2400" dirty="0" smtClean="0">
                <a:solidFill>
                  <a:schemeClr val="bg1"/>
                </a:solidFill>
                <a:latin typeface="Century Gothic" panose="020B0502020202020204" pitchFamily="34" charset="0"/>
              </a:rPr>
              <a:t>Designers </a:t>
            </a:r>
            <a:r>
              <a:rPr lang="en-US" sz="2400" dirty="0">
                <a:solidFill>
                  <a:schemeClr val="bg1"/>
                </a:solidFill>
                <a:latin typeface="Century Gothic" panose="020B0502020202020204" pitchFamily="34" charset="0"/>
              </a:rPr>
              <a:t>use typography, images, colors, and layout principles to communicate </a:t>
            </a:r>
            <a:r>
              <a:rPr lang="en-US" sz="2400" dirty="0" smtClean="0">
                <a:solidFill>
                  <a:schemeClr val="bg1"/>
                </a:solidFill>
                <a:latin typeface="Century Gothic" panose="020B0502020202020204" pitchFamily="34" charset="0"/>
              </a:rPr>
              <a:t>effectively.</a:t>
            </a:r>
          </a:p>
          <a:p>
            <a:endParaRPr lang="en-US" sz="2400" dirty="0" smtClean="0">
              <a:solidFill>
                <a:schemeClr val="bg1"/>
              </a:solidFill>
              <a:latin typeface="Century Gothic" panose="020B0502020202020204" pitchFamily="34" charset="0"/>
            </a:endParaRPr>
          </a:p>
          <a:p>
            <a:r>
              <a:rPr lang="en-US" sz="2400" dirty="0" smtClean="0">
                <a:solidFill>
                  <a:schemeClr val="bg1"/>
                </a:solidFill>
                <a:latin typeface="Century Gothic" panose="020B0502020202020204" pitchFamily="34" charset="0"/>
              </a:rPr>
              <a:t>Logos</a:t>
            </a:r>
            <a:r>
              <a:rPr lang="en-US" sz="2400" dirty="0">
                <a:solidFill>
                  <a:schemeClr val="bg1"/>
                </a:solidFill>
                <a:latin typeface="Century Gothic" panose="020B0502020202020204" pitchFamily="34" charset="0"/>
              </a:rPr>
              <a:t>, posters, </a:t>
            </a:r>
            <a:r>
              <a:rPr lang="en-US" sz="2400" dirty="0" smtClean="0">
                <a:solidFill>
                  <a:schemeClr val="bg1"/>
                </a:solidFill>
                <a:latin typeface="Century Gothic" panose="020B0502020202020204" pitchFamily="34" charset="0"/>
              </a:rPr>
              <a:t>brochures, </a:t>
            </a:r>
            <a:r>
              <a:rPr lang="en-US" sz="2400" dirty="0">
                <a:solidFill>
                  <a:schemeClr val="bg1"/>
                </a:solidFill>
                <a:latin typeface="Century Gothic" panose="020B0502020202020204" pitchFamily="34" charset="0"/>
              </a:rPr>
              <a:t>and social media graphics are examples of graphic design.</a:t>
            </a:r>
          </a:p>
          <a:p>
            <a:r>
              <a:rPr lang="en-US" sz="2400" dirty="0">
                <a:latin typeface="Century Gothic" panose="020B0502020202020204" pitchFamily="34" charset="0"/>
              </a:rPr>
              <a:t/>
            </a:r>
            <a:br>
              <a:rPr lang="en-US" sz="2400" dirty="0">
                <a:latin typeface="Century Gothic" panose="020B0502020202020204" pitchFamily="34" charset="0"/>
              </a:rPr>
            </a:br>
            <a:endParaRPr lang="en-US" sz="2400" dirty="0">
              <a:solidFill>
                <a:schemeClr val="bg1"/>
              </a:solidFill>
              <a:latin typeface="Century Gothic" panose="020B0502020202020204" pitchFamily="34" charset="0"/>
            </a:endParaRPr>
          </a:p>
        </p:txBody>
      </p:sp>
      <p:sp>
        <p:nvSpPr>
          <p:cNvPr id="21" name="矩形 20"/>
          <p:cNvSpPr/>
          <p:nvPr/>
        </p:nvSpPr>
        <p:spPr>
          <a:xfrm>
            <a:off x="1" y="6237288"/>
            <a:ext cx="3165195" cy="620712"/>
          </a:xfrm>
          <a:prstGeom prst="rect">
            <a:avLst/>
          </a:prstGeom>
          <a:solidFill>
            <a:schemeClr val="tx2">
              <a:lumMod val="40000"/>
              <a:lumOff val="60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08810" y="6344665"/>
            <a:ext cx="2221501" cy="430887"/>
          </a:xfrm>
          <a:prstGeom prst="rect">
            <a:avLst/>
          </a:prstGeom>
          <a:noFill/>
        </p:spPr>
        <p:txBody>
          <a:bodyPr wrap="square">
            <a:spAutoFit/>
          </a:bodyPr>
          <a:lstStyle/>
          <a:p>
            <a:r>
              <a:rPr lang="en-US" altLang="zh-CN" sz="1100" dirty="0">
                <a:solidFill>
                  <a:schemeClr val="bg1"/>
                </a:solidFill>
              </a:rPr>
              <a:t>Presentations are communication tools </a:t>
            </a:r>
            <a:endParaRPr lang="zh-CN" altLang="en-US" sz="1100" dirty="0">
              <a:solidFill>
                <a:schemeClr val="bg1"/>
              </a:solidFill>
            </a:endParaRPr>
          </a:p>
        </p:txBody>
      </p:sp>
      <p:cxnSp>
        <p:nvCxnSpPr>
          <p:cNvPr id="33" name="直接连接符 32"/>
          <p:cNvCxnSpPr/>
          <p:nvPr/>
        </p:nvCxnSpPr>
        <p:spPr>
          <a:xfrm>
            <a:off x="5312229" y="6371684"/>
            <a:ext cx="5822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图文框 5"/>
          <p:cNvSpPr/>
          <p:nvPr/>
        </p:nvSpPr>
        <p:spPr>
          <a:xfrm>
            <a:off x="170815" y="704850"/>
            <a:ext cx="11920220" cy="5698490"/>
          </a:xfrm>
          <a:prstGeom prst="frame">
            <a:avLst>
              <a:gd name="adj1" fmla="val 4156"/>
            </a:avLst>
          </a:prstGeom>
          <a:solidFill>
            <a:schemeClr val="bg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3226" y="955674"/>
            <a:ext cx="6949153" cy="5222875"/>
          </a:xfrm>
          <a:prstGeom prst="rect">
            <a:avLst/>
          </a:prstGeom>
        </p:spPr>
      </p:pic>
      <p:sp>
        <p:nvSpPr>
          <p:cNvPr id="10" name="文本框 26"/>
          <p:cNvSpPr txBox="1"/>
          <p:nvPr>
            <p:custDataLst>
              <p:tags r:id="rId1"/>
            </p:custDataLst>
          </p:nvPr>
        </p:nvSpPr>
        <p:spPr>
          <a:xfrm>
            <a:off x="1459865" y="225425"/>
            <a:ext cx="10732770" cy="607060"/>
          </a:xfrm>
          <a:prstGeom prst="rect">
            <a:avLst/>
          </a:prstGeom>
          <a:solidFill>
            <a:schemeClr val="accent2">
              <a:lumMod val="75000"/>
            </a:schemeClr>
          </a:solidFill>
        </p:spPr>
        <p:txBody>
          <a:bodyPr vert="horz" wrap="square" rtlCol="0">
            <a:noAutofit/>
          </a:bodyPr>
          <a:lstStyle>
            <a:defPPr>
              <a:defRPr lang="zh-CN"/>
            </a:defPPr>
            <a:lvl1pPr>
              <a:defRPr kumimoji="0" sz="1050" b="1" i="0" u="none" strike="noStrike" cap="none" spc="0" normalizeH="0" baseline="0">
                <a:ln>
                  <a:noFill/>
                </a:ln>
                <a:solidFill>
                  <a:srgbClr val="00B0F0"/>
                </a:solidFill>
                <a:effectLst/>
                <a:uLnTx/>
                <a:uFillTx/>
                <a:latin typeface="+mj-lt"/>
                <a:ea typeface="+mj-ea"/>
              </a:defRPr>
            </a:lvl1pPr>
          </a:lstStyle>
          <a:p>
            <a:pPr lvl="0">
              <a:defRPr/>
            </a:pPr>
            <a:r>
              <a:rPr kumimoji="0" lang="en-US" altLang="zh-CN" sz="3000" i="0" u="none" strike="noStrike" kern="1200" cap="none" spc="0" normalizeH="0" baseline="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04.</a:t>
            </a:r>
            <a:r>
              <a:rPr kumimoji="0" lang="en-US" altLang="zh-CN" sz="3000" i="0" u="none" strike="noStrike" kern="1200" cap="none" spc="0" normalizeH="0" noProof="0" dirty="0" smtClean="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rPr>
              <a:t> </a:t>
            </a:r>
            <a:r>
              <a:rPr lang="en-US" sz="3000" dirty="0" smtClean="0">
                <a:solidFill>
                  <a:schemeClr val="bg1"/>
                </a:solidFill>
                <a:latin typeface="Century Gothic" panose="020B0502020202020204" pitchFamily="34" charset="0"/>
              </a:rPr>
              <a:t>Documentaries and Graphics</a:t>
            </a:r>
            <a:endParaRPr kumimoji="0" lang="en-US" altLang="zh-CN" sz="3000" i="0" u="none" strike="noStrike" kern="1200" cap="none" spc="0" normalizeH="0" baseline="0" noProof="0" dirty="0">
              <a:ln>
                <a:noFill/>
              </a:ln>
              <a:solidFill>
                <a:schemeClr val="bg1"/>
              </a:solidFill>
              <a:effectLst/>
              <a:uLnTx/>
              <a:uFillTx/>
              <a:latin typeface="Century Gothic" panose="020B0502020202020204" pitchFamily="34" charset="0"/>
              <a:ea typeface="Gilroy" panose="00000400000000000000" charset="0"/>
              <a:cs typeface="Century Gothic" panose="020B0502020202020204" charset="0"/>
            </a:endParaRPr>
          </a:p>
        </p:txBody>
      </p:sp>
      <p:pic>
        <p:nvPicPr>
          <p:cNvPr id="9" name="Picture 8" descr="Untitled-1.fw"/>
          <p:cNvPicPr>
            <a:picLocks noChangeAspect="1"/>
          </p:cNvPicPr>
          <p:nvPr/>
        </p:nvPicPr>
        <p:blipFill>
          <a:blip r:embed="rId5"/>
          <a:stretch>
            <a:fillRect/>
          </a:stretch>
        </p:blipFill>
        <p:spPr>
          <a:xfrm>
            <a:off x="393700" y="-635"/>
            <a:ext cx="1191895" cy="1191260"/>
          </a:xfrm>
          <a:prstGeom prst="rect">
            <a:avLst/>
          </a:prstGeom>
        </p:spPr>
      </p:pic>
      <p:sp>
        <p:nvSpPr>
          <p:cNvPr id="39" name="矩形 38"/>
          <p:cNvSpPr/>
          <p:nvPr/>
        </p:nvSpPr>
        <p:spPr>
          <a:xfrm>
            <a:off x="0" y="6263640"/>
            <a:ext cx="12192000" cy="594360"/>
          </a:xfrm>
          <a:prstGeom prst="rect">
            <a:avLst/>
          </a:prstGeom>
          <a:solidFill>
            <a:schemeClr val="accent2">
              <a:lumMod val="75000"/>
            </a:schemeClr>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highlight>
                <a:srgbClr val="808000"/>
              </a:highlight>
            </a:endParaRPr>
          </a:p>
        </p:txBody>
      </p:sp>
      <p:sp>
        <p:nvSpPr>
          <p:cNvPr id="13" name="Text Box 12"/>
          <p:cNvSpPr txBox="1"/>
          <p:nvPr/>
        </p:nvSpPr>
        <p:spPr>
          <a:xfrm>
            <a:off x="0" y="6388102"/>
            <a:ext cx="12259733" cy="307777"/>
          </a:xfrm>
          <a:prstGeom prst="rect">
            <a:avLst/>
          </a:prstGeom>
          <a:noFill/>
        </p:spPr>
        <p:txBody>
          <a:bodyPr wrap="square" rtlCol="0" anchor="t">
            <a:spAutoFit/>
          </a:bodyPr>
          <a:lstStyle/>
          <a:p>
            <a:pPr fontAlgn="t"/>
            <a:r>
              <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rPr>
              <a:t>E</a:t>
            </a:r>
            <a:r>
              <a:rPr lang="en-US" sz="1400" dirty="0">
                <a:solidFill>
                  <a:schemeClr val="bg1"/>
                </a:solidFill>
                <a:latin typeface="Arial Black" panose="020B0A04020102020204" pitchFamily="34" charset="0"/>
              </a:rPr>
              <a:t>NHANCING </a:t>
            </a:r>
            <a:r>
              <a:rPr lang="en-US" sz="1400" dirty="0" smtClean="0">
                <a:solidFill>
                  <a:schemeClr val="bg1"/>
                </a:solidFill>
                <a:latin typeface="Arial Black" panose="020B0A04020102020204" pitchFamily="34" charset="0"/>
              </a:rPr>
              <a:t>VISIBILITY TOOLS </a:t>
            </a:r>
            <a:r>
              <a:rPr lang="en-US" sz="1400" dirty="0">
                <a:solidFill>
                  <a:schemeClr val="bg1"/>
                </a:solidFill>
                <a:latin typeface="Arial Black" panose="020B0A04020102020204" pitchFamily="34" charset="0"/>
              </a:rPr>
              <a:t>&amp; STRATEGIES FOR NON-PROFIT ORGANISATIONS IN ATTRACTING OR RETAINING </a:t>
            </a:r>
            <a:r>
              <a:rPr lang="en-US" sz="1400" dirty="0" smtClean="0">
                <a:solidFill>
                  <a:schemeClr val="bg1"/>
                </a:solidFill>
                <a:latin typeface="Arial Black" panose="020B0A04020102020204" pitchFamily="34" charset="0"/>
              </a:rPr>
              <a:t>DONOR</a:t>
            </a:r>
            <a:endParaRPr lang="en-US" altLang="zh-CN" sz="1400" b="1" dirty="0">
              <a:solidFill>
                <a:schemeClr val="bg1"/>
              </a:solidFill>
              <a:effectLst>
                <a:outerShdw blurRad="38100" dist="19050" dir="2700000" algn="tl" rotWithShape="0">
                  <a:schemeClr val="dk1">
                    <a:alpha val="40000"/>
                  </a:schemeClr>
                </a:outerShdw>
              </a:effectLst>
              <a:latin typeface="Arial Black" panose="020B0A04020102020204" pitchFamily="34" charset="0"/>
              <a:cs typeface="Arial Black" panose="020B0A04020102020204" charset="0"/>
              <a:sym typeface="+mn-ea"/>
            </a:endParaRPr>
          </a:p>
        </p:txBody>
      </p:sp>
    </p:spTree>
    <p:extLst>
      <p:ext uri="{BB962C8B-B14F-4D97-AF65-F5344CB8AC3E}">
        <p14:creationId xmlns:p14="http://schemas.microsoft.com/office/powerpoint/2010/main" val="34270276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068659b2-b470-451f-817e-30251c6c54ae"/>
  <p:tag name="COMMONDATA" val="eyJoZGlkIjoiYzhkMjg0NDA1MzdiYTViNDBhYWU0YmMwMWY1YWViMDY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PA" val="v5.2.10"/>
</p:tagLst>
</file>

<file path=ppt/tags/tag3.xml><?xml version="1.0" encoding="utf-8"?>
<p:tagLst xmlns:a="http://schemas.openxmlformats.org/drawingml/2006/main" xmlns:r="http://schemas.openxmlformats.org/officeDocument/2006/relationships" xmlns:p="http://schemas.openxmlformats.org/presentationml/2006/main">
  <p:tag name="PA" val="v5.2.1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fontScheme name="海外商务风01">
      <a:majorFont>
        <a:latin typeface="Hubot-Sans Black Wide"/>
        <a:ea typeface=""/>
        <a:cs typeface=""/>
      </a:majorFont>
      <a:minorFont>
        <a:latin typeface="Gilro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游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Gilroy"/>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roy"/>
        <a:ea typeface=""/>
        <a:cs typeface=""/>
        <a:font script="Jpan" typeface="ＭＳ Ｐゴシック"/>
        <a:font script="Hang" typeface="맑은 고딕"/>
        <a:font script="Hans" typeface="Gilroy"/>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00B0F0"/>
    </a:accent1>
    <a:accent2>
      <a:srgbClr val="FF73A7"/>
    </a:accent2>
    <a:accent3>
      <a:srgbClr val="FFCD4E"/>
    </a:accent3>
    <a:accent4>
      <a:srgbClr val="FFB458"/>
    </a:accent4>
    <a:accent5>
      <a:srgbClr val="FAFAFA"/>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1206</TotalTime>
  <Words>510</Words>
  <Application>Microsoft Office PowerPoint</Application>
  <PresentationFormat>Custom</PresentationFormat>
  <Paragraphs>121</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Hubot-Sans Black Wide</vt:lpstr>
      <vt:lpstr>Montserrat</vt:lpstr>
      <vt:lpstr>Gilroy</vt:lpstr>
      <vt:lpstr>Century Gothic</vt:lpstr>
      <vt:lpstr>SimSun</vt:lpstr>
      <vt:lpstr>Arial Black</vt:lpstr>
      <vt:lpstr>Adobe Gothic Std 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hui ming</dc:creator>
  <cp:lastModifiedBy>GOD</cp:lastModifiedBy>
  <cp:revision>166</cp:revision>
  <dcterms:created xsi:type="dcterms:W3CDTF">2022-06-26T21:27:00Z</dcterms:created>
  <dcterms:modified xsi:type="dcterms:W3CDTF">2024-07-25T10:48:06Z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4A9F9AC5741E42FCA5AC0C0652FE08CB_13</vt:lpwstr>
  </property>
  <property fmtid="{D5CDD505-2E9C-101B-9397-08002B2CF9AE}" pid="3" name="KSOProductBuildVer">
    <vt:lpwstr>1033-12.2.0.16731</vt:lpwstr>
  </property>
</Properties>
</file>